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560" r:id="rId1"/>
  </p:sldMasterIdLst>
  <p:notesMasterIdLst>
    <p:notesMasterId r:id="rId12"/>
  </p:notesMasterIdLst>
  <p:handoutMasterIdLst>
    <p:handoutMasterId r:id="rId13"/>
  </p:handoutMasterIdLst>
  <p:sldIdLst>
    <p:sldId id="256" r:id="rId2"/>
    <p:sldId id="298" r:id="rId3"/>
    <p:sldId id="299" r:id="rId4"/>
    <p:sldId id="301" r:id="rId5"/>
    <p:sldId id="296" r:id="rId6"/>
    <p:sldId id="297" r:id="rId7"/>
    <p:sldId id="303" r:id="rId8"/>
    <p:sldId id="300" r:id="rId9"/>
    <p:sldId id="302" r:id="rId10"/>
    <p:sldId id="283" r:id="rId11"/>
  </p:sldIdLst>
  <p:sldSz cx="9144000" cy="6858000" type="screen4x3"/>
  <p:notesSz cx="7010400" cy="9296400"/>
  <p:embeddedFontLst>
    <p:embeddedFont>
      <p:font typeface="Wingdings 3" panose="05040102010807070707" pitchFamily="18" charset="2"/>
      <p:regular r:id="rId14"/>
    </p:embeddedFont>
    <p:embeddedFont>
      <p:font typeface="Calibri" panose="020F0502020204030204" pitchFamily="34" charset="0"/>
      <p:regular r:id="rId15"/>
      <p:bold r:id="rId16"/>
      <p:italic r:id="rId17"/>
      <p:boldItalic r:id="rId18"/>
    </p:embeddedFont>
    <p:embeddedFont>
      <p:font typeface="ＭＳ Ｐゴシック" panose="020B0600070205080204" pitchFamily="34" charset="-128"/>
      <p:regular r:id="rId19"/>
    </p:embeddedFont>
  </p:embeddedFontLst>
  <p:defaultTextStyle>
    <a:defPPr>
      <a:defRPr lang="en-US"/>
    </a:defPPr>
    <a:lvl1pPr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844"/>
    <a:srgbClr val="2475DF"/>
    <a:srgbClr val="40709D"/>
    <a:srgbClr val="1C59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37" autoAdjust="0"/>
    <p:restoredTop sz="78826" autoAdjust="0"/>
  </p:normalViewPr>
  <p:slideViewPr>
    <p:cSldViewPr snapToGrid="0" snapToObjects="1">
      <p:cViewPr varScale="1">
        <p:scale>
          <a:sx n="92" d="100"/>
          <a:sy n="92" d="100"/>
        </p:scale>
        <p:origin x="25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2" d="100"/>
          <a:sy n="122" d="100"/>
        </p:scale>
        <p:origin x="-4024" y="-11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9" tIns="46580" rIns="93159" bIns="46580"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59" tIns="46580" rIns="93159" bIns="46580" rtlCol="0"/>
          <a:lstStyle>
            <a:lvl1pPr algn="r">
              <a:defRPr sz="1200" smtClean="0"/>
            </a:lvl1pPr>
          </a:lstStyle>
          <a:p>
            <a:pPr>
              <a:defRPr/>
            </a:pPr>
            <a:fld id="{CF1660C4-B91A-465F-9F15-50FE94D19398}" type="datetimeFigureOut">
              <a:rPr lang="en-US"/>
              <a:pPr>
                <a:defRPr/>
              </a:pPr>
              <a:t>2/17/2016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59" tIns="46580" rIns="93159" bIns="4658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59" tIns="46580" rIns="93159" bIns="46580" rtlCol="0" anchor="b"/>
          <a:lstStyle>
            <a:lvl1pPr algn="r">
              <a:defRPr sz="1200" smtClean="0"/>
            </a:lvl1pPr>
          </a:lstStyle>
          <a:p>
            <a:pPr>
              <a:defRPr/>
            </a:pPr>
            <a:fld id="{44D48DB6-5D55-4F26-99FA-B5B92FD62A0A}" type="slidenum">
              <a:rPr lang="en-US"/>
              <a:pPr>
                <a:defRPr/>
              </a:pPr>
              <a:t>‹#›</a:t>
            </a:fld>
            <a:endParaRPr lang="en-US"/>
          </a:p>
        </p:txBody>
      </p:sp>
      <p:pic>
        <p:nvPicPr>
          <p:cNvPr id="6" name="Picture 5" descr="Log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627" y="8562616"/>
            <a:ext cx="1887948" cy="534706"/>
          </a:xfrm>
          <a:prstGeom prst="rect">
            <a:avLst/>
          </a:prstGeom>
        </p:spPr>
      </p:pic>
    </p:spTree>
    <p:extLst>
      <p:ext uri="{BB962C8B-B14F-4D97-AF65-F5344CB8AC3E}">
        <p14:creationId xmlns:p14="http://schemas.microsoft.com/office/powerpoint/2010/main" val="99446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9" tIns="46580" rIns="93159" bIns="4658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9" tIns="46580" rIns="93159" bIns="46580" rtlCol="0"/>
          <a:lstStyle>
            <a:lvl1pPr algn="r" fontAlgn="auto">
              <a:spcBef>
                <a:spcPts val="0"/>
              </a:spcBef>
              <a:spcAft>
                <a:spcPts val="0"/>
              </a:spcAft>
              <a:defRPr sz="1200">
                <a:latin typeface="+mn-lt"/>
                <a:ea typeface="+mn-ea"/>
                <a:cs typeface="+mn-cs"/>
              </a:defRPr>
            </a:lvl1pPr>
          </a:lstStyle>
          <a:p>
            <a:pPr>
              <a:defRPr/>
            </a:pPr>
            <a:fld id="{EBCBA263-B824-4A2F-B2BC-9B26E08A1338}" type="datetimeFigureOut">
              <a:rPr lang="en-US"/>
              <a:pPr>
                <a:defRPr/>
              </a:pPr>
              <a:t>2/17/2016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9" tIns="46580" rIns="93159" bIns="46580"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9" tIns="46580" rIns="93159" bIns="4658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59" tIns="46580" rIns="93159" bIns="4658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9" tIns="46580" rIns="93159" bIns="46580" rtlCol="0" anchor="b"/>
          <a:lstStyle>
            <a:lvl1pPr algn="r" fontAlgn="auto">
              <a:spcBef>
                <a:spcPts val="0"/>
              </a:spcBef>
              <a:spcAft>
                <a:spcPts val="0"/>
              </a:spcAft>
              <a:defRPr sz="1200">
                <a:latin typeface="+mn-lt"/>
                <a:ea typeface="+mn-ea"/>
                <a:cs typeface="+mn-cs"/>
              </a:defRPr>
            </a:lvl1pPr>
          </a:lstStyle>
          <a:p>
            <a:pPr>
              <a:defRPr/>
            </a:pPr>
            <a:fld id="{42E01B48-A90C-418C-B472-21693F5AF423}" type="slidenum">
              <a:rPr lang="en-US"/>
              <a:pPr>
                <a:defRPr/>
              </a:pPr>
              <a:t>‹#›</a:t>
            </a:fld>
            <a:endParaRPr lang="en-US"/>
          </a:p>
        </p:txBody>
      </p:sp>
    </p:spTree>
    <p:extLst>
      <p:ext uri="{BB962C8B-B14F-4D97-AF65-F5344CB8AC3E}">
        <p14:creationId xmlns:p14="http://schemas.microsoft.com/office/powerpoint/2010/main" val="65736326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2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2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42E01B48-A90C-418C-B472-21693F5AF423}" type="slidenum">
              <a:rPr lang="en-US" smtClean="0"/>
              <a:pPr>
                <a:defRPr/>
              </a:pPr>
              <a:t>1</a:t>
            </a:fld>
            <a:endParaRPr lang="en-US"/>
          </a:p>
        </p:txBody>
      </p:sp>
    </p:spTree>
    <p:extLst>
      <p:ext uri="{BB962C8B-B14F-4D97-AF65-F5344CB8AC3E}">
        <p14:creationId xmlns:p14="http://schemas.microsoft.com/office/powerpoint/2010/main" val="312624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Penny</a:t>
            </a:r>
            <a:endParaRPr lang="en-US" dirty="0"/>
          </a:p>
        </p:txBody>
      </p:sp>
      <p:sp>
        <p:nvSpPr>
          <p:cNvPr id="4" name="Slide Number Placeholder 3"/>
          <p:cNvSpPr>
            <a:spLocks noGrp="1"/>
          </p:cNvSpPr>
          <p:nvPr>
            <p:ph type="sldNum" sz="quarter" idx="10"/>
          </p:nvPr>
        </p:nvSpPr>
        <p:spPr/>
        <p:txBody>
          <a:bodyPr/>
          <a:lstStyle/>
          <a:p>
            <a:pPr>
              <a:defRPr/>
            </a:pPr>
            <a:fld id="{42E01B48-A90C-418C-B472-21693F5AF423}" type="slidenum">
              <a:rPr lang="en-US" smtClean="0"/>
              <a:pPr>
                <a:defRPr/>
              </a:pPr>
              <a:t>2</a:t>
            </a:fld>
            <a:endParaRPr lang="en-US"/>
          </a:p>
        </p:txBody>
      </p:sp>
    </p:spTree>
    <p:extLst>
      <p:ext uri="{BB962C8B-B14F-4D97-AF65-F5344CB8AC3E}">
        <p14:creationId xmlns:p14="http://schemas.microsoft.com/office/powerpoint/2010/main" val="195965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Penny</a:t>
            </a:r>
            <a:endParaRPr lang="en-US" dirty="0"/>
          </a:p>
        </p:txBody>
      </p:sp>
      <p:sp>
        <p:nvSpPr>
          <p:cNvPr id="4" name="Slide Number Placeholder 3"/>
          <p:cNvSpPr>
            <a:spLocks noGrp="1"/>
          </p:cNvSpPr>
          <p:nvPr>
            <p:ph type="sldNum" sz="quarter" idx="10"/>
          </p:nvPr>
        </p:nvSpPr>
        <p:spPr/>
        <p:txBody>
          <a:bodyPr/>
          <a:lstStyle/>
          <a:p>
            <a:pPr>
              <a:defRPr/>
            </a:pPr>
            <a:fld id="{42E01B48-A90C-418C-B472-21693F5AF423}" type="slidenum">
              <a:rPr lang="en-US" smtClean="0"/>
              <a:pPr>
                <a:defRPr/>
              </a:pPr>
              <a:t>3</a:t>
            </a:fld>
            <a:endParaRPr lang="en-US"/>
          </a:p>
        </p:txBody>
      </p:sp>
    </p:spTree>
    <p:extLst>
      <p:ext uri="{BB962C8B-B14F-4D97-AF65-F5344CB8AC3E}">
        <p14:creationId xmlns:p14="http://schemas.microsoft.com/office/powerpoint/2010/main" val="67652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a:t>
            </a:r>
            <a:endParaRPr lang="en-US" dirty="0"/>
          </a:p>
        </p:txBody>
      </p:sp>
      <p:sp>
        <p:nvSpPr>
          <p:cNvPr id="4" name="Slide Number Placeholder 3"/>
          <p:cNvSpPr>
            <a:spLocks noGrp="1"/>
          </p:cNvSpPr>
          <p:nvPr>
            <p:ph type="sldNum" sz="quarter" idx="10"/>
          </p:nvPr>
        </p:nvSpPr>
        <p:spPr/>
        <p:txBody>
          <a:bodyPr/>
          <a:lstStyle/>
          <a:p>
            <a:pPr>
              <a:defRPr/>
            </a:pPr>
            <a:fld id="{42E01B48-A90C-418C-B472-21693F5AF423}" type="slidenum">
              <a:rPr lang="en-US" smtClean="0"/>
              <a:pPr>
                <a:defRPr/>
              </a:pPr>
              <a:t>4</a:t>
            </a:fld>
            <a:endParaRPr lang="en-US"/>
          </a:p>
        </p:txBody>
      </p:sp>
    </p:spTree>
    <p:extLst>
      <p:ext uri="{BB962C8B-B14F-4D97-AF65-F5344CB8AC3E}">
        <p14:creationId xmlns:p14="http://schemas.microsoft.com/office/powerpoint/2010/main" val="2348111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a:t>
            </a:r>
            <a:endParaRPr lang="en-US" dirty="0"/>
          </a:p>
        </p:txBody>
      </p:sp>
      <p:sp>
        <p:nvSpPr>
          <p:cNvPr id="4" name="Slide Number Placeholder 3"/>
          <p:cNvSpPr>
            <a:spLocks noGrp="1"/>
          </p:cNvSpPr>
          <p:nvPr>
            <p:ph type="sldNum" sz="quarter" idx="10"/>
          </p:nvPr>
        </p:nvSpPr>
        <p:spPr/>
        <p:txBody>
          <a:bodyPr/>
          <a:lstStyle/>
          <a:p>
            <a:pPr>
              <a:defRPr/>
            </a:pPr>
            <a:fld id="{42E01B48-A90C-418C-B472-21693F5AF423}" type="slidenum">
              <a:rPr lang="en-US" smtClean="0"/>
              <a:pPr>
                <a:defRPr/>
              </a:pPr>
              <a:t>5</a:t>
            </a:fld>
            <a:endParaRPr lang="en-US"/>
          </a:p>
        </p:txBody>
      </p:sp>
    </p:spTree>
    <p:extLst>
      <p:ext uri="{BB962C8B-B14F-4D97-AF65-F5344CB8AC3E}">
        <p14:creationId xmlns:p14="http://schemas.microsoft.com/office/powerpoint/2010/main" val="1152010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a:t>
            </a:r>
          </a:p>
          <a:p>
            <a:r>
              <a:rPr lang="en-US" dirty="0" smtClean="0"/>
              <a:t>Note – in November we talked about workers’ compensation retaliation, which is something to keep in mind,</a:t>
            </a:r>
            <a:r>
              <a:rPr lang="en-US" baseline="0" dirty="0" smtClean="0"/>
              <a:t> too. Should have those slides online. </a:t>
            </a:r>
            <a:endParaRPr lang="en-US" dirty="0"/>
          </a:p>
        </p:txBody>
      </p:sp>
      <p:sp>
        <p:nvSpPr>
          <p:cNvPr id="4" name="Slide Number Placeholder 3"/>
          <p:cNvSpPr>
            <a:spLocks noGrp="1"/>
          </p:cNvSpPr>
          <p:nvPr>
            <p:ph type="sldNum" sz="quarter" idx="10"/>
          </p:nvPr>
        </p:nvSpPr>
        <p:spPr/>
        <p:txBody>
          <a:bodyPr/>
          <a:lstStyle/>
          <a:p>
            <a:pPr>
              <a:defRPr/>
            </a:pPr>
            <a:fld id="{42E01B48-A90C-418C-B472-21693F5AF423}" type="slidenum">
              <a:rPr lang="en-US" smtClean="0"/>
              <a:pPr>
                <a:defRPr/>
              </a:pPr>
              <a:t>6</a:t>
            </a:fld>
            <a:endParaRPr lang="en-US"/>
          </a:p>
        </p:txBody>
      </p:sp>
    </p:spTree>
    <p:extLst>
      <p:ext uri="{BB962C8B-B14F-4D97-AF65-F5344CB8AC3E}">
        <p14:creationId xmlns:p14="http://schemas.microsoft.com/office/powerpoint/2010/main" val="1762659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Penny</a:t>
            </a:r>
            <a:endParaRPr lang="en-US" dirty="0"/>
          </a:p>
        </p:txBody>
      </p:sp>
      <p:sp>
        <p:nvSpPr>
          <p:cNvPr id="4" name="Slide Number Placeholder 3"/>
          <p:cNvSpPr>
            <a:spLocks noGrp="1"/>
          </p:cNvSpPr>
          <p:nvPr>
            <p:ph type="sldNum" sz="quarter" idx="10"/>
          </p:nvPr>
        </p:nvSpPr>
        <p:spPr/>
        <p:txBody>
          <a:bodyPr/>
          <a:lstStyle/>
          <a:p>
            <a:pPr>
              <a:defRPr/>
            </a:pPr>
            <a:fld id="{42E01B48-A90C-418C-B472-21693F5AF423}" type="slidenum">
              <a:rPr lang="en-US" smtClean="0"/>
              <a:pPr>
                <a:defRPr/>
              </a:pPr>
              <a:t>8</a:t>
            </a:fld>
            <a:endParaRPr lang="en-US"/>
          </a:p>
        </p:txBody>
      </p:sp>
    </p:spTree>
    <p:extLst>
      <p:ext uri="{BB962C8B-B14F-4D97-AF65-F5344CB8AC3E}">
        <p14:creationId xmlns:p14="http://schemas.microsoft.com/office/powerpoint/2010/main" val="335205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Penny/Chris</a:t>
            </a:r>
            <a:endParaRPr lang="en-US" dirty="0"/>
          </a:p>
        </p:txBody>
      </p:sp>
      <p:sp>
        <p:nvSpPr>
          <p:cNvPr id="4" name="Slide Number Placeholder 3"/>
          <p:cNvSpPr>
            <a:spLocks noGrp="1"/>
          </p:cNvSpPr>
          <p:nvPr>
            <p:ph type="sldNum" sz="quarter" idx="10"/>
          </p:nvPr>
        </p:nvSpPr>
        <p:spPr/>
        <p:txBody>
          <a:bodyPr/>
          <a:lstStyle/>
          <a:p>
            <a:pPr>
              <a:defRPr/>
            </a:pPr>
            <a:fld id="{42E01B48-A90C-418C-B472-21693F5AF423}" type="slidenum">
              <a:rPr lang="en-US" smtClean="0"/>
              <a:pPr>
                <a:defRPr/>
              </a:pPr>
              <a:t>9</a:t>
            </a:fld>
            <a:endParaRPr lang="en-US"/>
          </a:p>
        </p:txBody>
      </p:sp>
    </p:spTree>
    <p:extLst>
      <p:ext uri="{BB962C8B-B14F-4D97-AF65-F5344CB8AC3E}">
        <p14:creationId xmlns:p14="http://schemas.microsoft.com/office/powerpoint/2010/main" val="520947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E01B48-A90C-418C-B472-21693F5AF423}" type="slidenum">
              <a:rPr lang="en-US" smtClean="0"/>
              <a:pPr>
                <a:defRPr/>
              </a:pPr>
              <a:t>10</a:t>
            </a:fld>
            <a:endParaRPr lang="en-US"/>
          </a:p>
        </p:txBody>
      </p:sp>
    </p:spTree>
    <p:extLst>
      <p:ext uri="{BB962C8B-B14F-4D97-AF65-F5344CB8AC3E}">
        <p14:creationId xmlns:p14="http://schemas.microsoft.com/office/powerpoint/2010/main" val="1743196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5D50958D-2CAB-4836-8B86-775160113B0E}" type="datetime1">
              <a:rPr lang="en-US" smtClean="0"/>
              <a:t>2/17/2016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2F4F60-2D7D-4460-B297-2CABFE7660C5}" type="slidenum">
              <a:rPr lang="en-US" smtClean="0"/>
              <a:pPr>
                <a:defRPr/>
              </a:pPr>
              <a:t>‹#›</a:t>
            </a:fld>
            <a:endParaRPr lang="en-US" dirty="0"/>
          </a:p>
        </p:txBody>
      </p:sp>
    </p:spTree>
    <p:extLst>
      <p:ext uri="{BB962C8B-B14F-4D97-AF65-F5344CB8AC3E}">
        <p14:creationId xmlns:p14="http://schemas.microsoft.com/office/powerpoint/2010/main" val="1014391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52F4E36-FE67-473E-825D-F7E08B622E67}" type="datetime1">
              <a:rPr lang="en-US" smtClean="0"/>
              <a:t>2/17/2016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A6BC551-6396-4FD8-A0E4-5E46BA0BD09B}" type="slidenum">
              <a:rPr lang="en-US" smtClean="0"/>
              <a:pPr>
                <a:defRPr/>
              </a:pPr>
              <a:t>‹#›</a:t>
            </a:fld>
            <a:endParaRPr lang="en-US" dirty="0"/>
          </a:p>
        </p:txBody>
      </p:sp>
    </p:spTree>
    <p:extLst>
      <p:ext uri="{BB962C8B-B14F-4D97-AF65-F5344CB8AC3E}">
        <p14:creationId xmlns:p14="http://schemas.microsoft.com/office/powerpoint/2010/main" val="219679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dirty="0"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7BD27DB-15C0-4391-8DA6-0C974EA8D84F}" type="datetime1">
              <a:rPr lang="en-US" smtClean="0"/>
              <a:t>2/17/2016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A6BC551-6396-4FD8-A0E4-5E46BA0BD09B}"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68377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97DA2AF-20C6-4DE2-BFFC-0DC7A216B7F1}" type="datetime1">
              <a:rPr lang="en-US" smtClean="0"/>
              <a:t>2/17/2016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A6BC551-6396-4FD8-A0E4-5E46BA0BD09B}" type="slidenum">
              <a:rPr lang="en-US" smtClean="0"/>
              <a:pPr>
                <a:defRPr/>
              </a:pPr>
              <a:t>‹#›</a:t>
            </a:fld>
            <a:endParaRPr lang="en-US" dirty="0"/>
          </a:p>
        </p:txBody>
      </p:sp>
    </p:spTree>
    <p:extLst>
      <p:ext uri="{BB962C8B-B14F-4D97-AF65-F5344CB8AC3E}">
        <p14:creationId xmlns:p14="http://schemas.microsoft.com/office/powerpoint/2010/main" val="2822718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C9EDA6A-EA74-44C0-8C9E-3DBAE1D7CBB1}" type="datetime1">
              <a:rPr lang="en-US" smtClean="0"/>
              <a:t>2/17/2016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A6BC551-6396-4FD8-A0E4-5E46BA0BD09B}"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00082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0EDC640-A7B4-4775-85C9-402D65BD4F75}" type="datetime1">
              <a:rPr lang="en-US" smtClean="0"/>
              <a:t>2/17/2016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A6BC551-6396-4FD8-A0E4-5E46BA0BD09B}" type="slidenum">
              <a:rPr lang="en-US" smtClean="0"/>
              <a:pPr>
                <a:defRPr/>
              </a:pPr>
              <a:t>‹#›</a:t>
            </a:fld>
            <a:endParaRPr lang="en-US" dirty="0"/>
          </a:p>
        </p:txBody>
      </p:sp>
    </p:spTree>
    <p:extLst>
      <p:ext uri="{BB962C8B-B14F-4D97-AF65-F5344CB8AC3E}">
        <p14:creationId xmlns:p14="http://schemas.microsoft.com/office/powerpoint/2010/main" val="310761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67D16B7C-84CA-44EE-BDEA-865129AFED08}" type="datetime1">
              <a:rPr lang="en-US" smtClean="0"/>
              <a:t>2/17/2016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7429B7C-4020-494D-BD70-8AB902B4E7B0}" type="slidenum">
              <a:rPr lang="en-US" smtClean="0"/>
              <a:pPr>
                <a:defRPr/>
              </a:pPr>
              <a:t>‹#›</a:t>
            </a:fld>
            <a:endParaRPr lang="en-US" dirty="0"/>
          </a:p>
        </p:txBody>
      </p:sp>
    </p:spTree>
    <p:extLst>
      <p:ext uri="{BB962C8B-B14F-4D97-AF65-F5344CB8AC3E}">
        <p14:creationId xmlns:p14="http://schemas.microsoft.com/office/powerpoint/2010/main" val="3397211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E673DF9-6281-42BE-A793-BBB0DE06A680}" type="datetime1">
              <a:rPr lang="en-US" smtClean="0"/>
              <a:t>2/17/2016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535E70-B5AF-4534-9E60-597DC583CBD5}" type="slidenum">
              <a:rPr lang="en-US" smtClean="0"/>
              <a:pPr>
                <a:defRPr/>
              </a:pPr>
              <a:t>‹#›</a:t>
            </a:fld>
            <a:endParaRPr lang="en-US" dirty="0"/>
          </a:p>
        </p:txBody>
      </p:sp>
    </p:spTree>
    <p:extLst>
      <p:ext uri="{BB962C8B-B14F-4D97-AF65-F5344CB8AC3E}">
        <p14:creationId xmlns:p14="http://schemas.microsoft.com/office/powerpoint/2010/main" val="1357071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93D5B0-14A3-4A07-A532-563488D03619}" type="datetime1">
              <a:rPr lang="en-US" smtClean="0"/>
              <a:t>2/17/2016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82915-95D7-4BCF-A78F-5A878B276243}" type="slidenum">
              <a:rPr lang="en-US" smtClean="0"/>
              <a:pPr>
                <a:defRPr/>
              </a:pPr>
              <a:t>‹#›</a:t>
            </a:fld>
            <a:endParaRPr lang="en-US" dirty="0"/>
          </a:p>
        </p:txBody>
      </p:sp>
    </p:spTree>
    <p:extLst>
      <p:ext uri="{BB962C8B-B14F-4D97-AF65-F5344CB8AC3E}">
        <p14:creationId xmlns:p14="http://schemas.microsoft.com/office/powerpoint/2010/main" val="86150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64D6539-A8F0-48B3-AABB-DFCC13E8C296}" type="datetime1">
              <a:rPr lang="en-US" smtClean="0"/>
              <a:t>2/17/2016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A6BC551-6396-4FD8-A0E4-5E46BA0BD09B}" type="slidenum">
              <a:rPr lang="en-US" smtClean="0"/>
              <a:pPr>
                <a:defRPr/>
              </a:pPr>
              <a:t>‹#›</a:t>
            </a:fld>
            <a:endParaRPr lang="en-US" dirty="0"/>
          </a:p>
        </p:txBody>
      </p:sp>
    </p:spTree>
    <p:extLst>
      <p:ext uri="{BB962C8B-B14F-4D97-AF65-F5344CB8AC3E}">
        <p14:creationId xmlns:p14="http://schemas.microsoft.com/office/powerpoint/2010/main" val="214805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F8341F64-E80C-414D-ABF4-BB640306F4A9}" type="datetime1">
              <a:rPr lang="en-US" smtClean="0"/>
              <a:t>2/17/2016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A6BC551-6396-4FD8-A0E4-5E46BA0BD09B}" type="slidenum">
              <a:rPr lang="en-US" smtClean="0"/>
              <a:pPr>
                <a:defRPr/>
              </a:pPr>
              <a:t>‹#›</a:t>
            </a:fld>
            <a:endParaRPr lang="en-US" dirty="0"/>
          </a:p>
        </p:txBody>
      </p:sp>
    </p:spTree>
    <p:extLst>
      <p:ext uri="{BB962C8B-B14F-4D97-AF65-F5344CB8AC3E}">
        <p14:creationId xmlns:p14="http://schemas.microsoft.com/office/powerpoint/2010/main" val="390280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9AC7DE76-25CD-477B-9E06-271BE995C382}" type="datetime1">
              <a:rPr lang="en-US" smtClean="0"/>
              <a:t>2/17/2016</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A6BC551-6396-4FD8-A0E4-5E46BA0BD09B}" type="slidenum">
              <a:rPr lang="en-US" smtClean="0"/>
              <a:pPr>
                <a:defRPr/>
              </a:pPr>
              <a:t>‹#›</a:t>
            </a:fld>
            <a:endParaRPr lang="en-US" dirty="0"/>
          </a:p>
        </p:txBody>
      </p:sp>
    </p:spTree>
    <p:extLst>
      <p:ext uri="{BB962C8B-B14F-4D97-AF65-F5344CB8AC3E}">
        <p14:creationId xmlns:p14="http://schemas.microsoft.com/office/powerpoint/2010/main" val="205732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17B43F81-5795-46EC-B8AC-22B0D822A5DD}" type="datetime1">
              <a:rPr lang="en-US" smtClean="0"/>
              <a:t>2/17/2016</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A6BC551-6396-4FD8-A0E4-5E46BA0BD09B}" type="slidenum">
              <a:rPr lang="en-US" smtClean="0"/>
              <a:pPr>
                <a:defRPr/>
              </a:pPr>
              <a:t>‹#›</a:t>
            </a:fld>
            <a:endParaRPr lang="en-US" dirty="0"/>
          </a:p>
        </p:txBody>
      </p:sp>
    </p:spTree>
    <p:extLst>
      <p:ext uri="{BB962C8B-B14F-4D97-AF65-F5344CB8AC3E}">
        <p14:creationId xmlns:p14="http://schemas.microsoft.com/office/powerpoint/2010/main" val="362562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4C75E06-C222-4C34-A1A6-31A178EC3076}" type="datetime1">
              <a:rPr lang="en-US" smtClean="0"/>
              <a:t>2/17/2016</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B0A0FA2-F19B-4D13-8F92-2B1AF24B0DDE}" type="slidenum">
              <a:rPr lang="en-US" smtClean="0"/>
              <a:pPr>
                <a:defRPr/>
              </a:pPr>
              <a:t>‹#›</a:t>
            </a:fld>
            <a:endParaRPr lang="en-US" dirty="0"/>
          </a:p>
        </p:txBody>
      </p:sp>
    </p:spTree>
    <p:extLst>
      <p:ext uri="{BB962C8B-B14F-4D97-AF65-F5344CB8AC3E}">
        <p14:creationId xmlns:p14="http://schemas.microsoft.com/office/powerpoint/2010/main" val="136850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E356B07-F818-477F-9EAD-4EA8A1C471DC}" type="datetime1">
              <a:rPr lang="en-US" smtClean="0"/>
              <a:t>2/17/2016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A6BC551-6396-4FD8-A0E4-5E46BA0BD09B}" type="slidenum">
              <a:rPr lang="en-US" smtClean="0"/>
              <a:pPr>
                <a:defRPr/>
              </a:pPr>
              <a:t>‹#›</a:t>
            </a:fld>
            <a:endParaRPr lang="en-US" dirty="0"/>
          </a:p>
        </p:txBody>
      </p:sp>
    </p:spTree>
    <p:extLst>
      <p:ext uri="{BB962C8B-B14F-4D97-AF65-F5344CB8AC3E}">
        <p14:creationId xmlns:p14="http://schemas.microsoft.com/office/powerpoint/2010/main" val="104479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D4BCB30-2AA1-4D9B-A180-374464996479}" type="datetime1">
              <a:rPr lang="en-US" smtClean="0"/>
              <a:t>2/17/2016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A6BC551-6396-4FD8-A0E4-5E46BA0BD09B}" type="slidenum">
              <a:rPr lang="en-US" smtClean="0"/>
              <a:pPr>
                <a:defRPr/>
              </a:pPr>
              <a:t>‹#›</a:t>
            </a:fld>
            <a:endParaRPr lang="en-US" dirty="0"/>
          </a:p>
        </p:txBody>
      </p:sp>
    </p:spTree>
    <p:extLst>
      <p:ext uri="{BB962C8B-B14F-4D97-AF65-F5344CB8AC3E}">
        <p14:creationId xmlns:p14="http://schemas.microsoft.com/office/powerpoint/2010/main" val="4288544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88EE382-D47C-4236-B00D-EF5C3FAC82EF}" type="datetime1">
              <a:rPr lang="en-US" smtClean="0"/>
              <a:t>2/17/2016</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FA6BC551-6396-4FD8-A0E4-5E46BA0BD09B}" type="slidenum">
              <a:rPr lang="en-US" smtClean="0"/>
              <a:pPr>
                <a:defRPr/>
              </a:pPr>
              <a:t>‹#›</a:t>
            </a:fld>
            <a:endParaRPr lang="en-US" dirty="0"/>
          </a:p>
        </p:txBody>
      </p:sp>
    </p:spTree>
    <p:extLst>
      <p:ext uri="{BB962C8B-B14F-4D97-AF65-F5344CB8AC3E}">
        <p14:creationId xmlns:p14="http://schemas.microsoft.com/office/powerpoint/2010/main" val="3328809077"/>
      </p:ext>
    </p:extLst>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 id="2147484572" r:id="rId12"/>
    <p:sldLayoutId id="2147484573" r:id="rId13"/>
    <p:sldLayoutId id="2147484574" r:id="rId14"/>
    <p:sldLayoutId id="2147484575" r:id="rId15"/>
    <p:sldLayoutId id="2147484576" r:id="rId16"/>
  </p:sldLayoutIdLst>
  <p:hf hdr="0" ftr="0" dt="0"/>
  <p:txStyles>
    <p:titleStyle>
      <a:lvl1pPr algn="l" defTabSz="457200" rtl="0" eaLnBrk="1" latinLnBrk="0" hangingPunct="1">
        <a:spcBef>
          <a:spcPct val="0"/>
        </a:spcBef>
        <a:buNone/>
        <a:defRPr sz="3600" kern="1200">
          <a:solidFill>
            <a:schemeClr val="accent1"/>
          </a:solidFill>
          <a:latin typeface="Equity Text B"/>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Equity Text B"/>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Equity Text B"/>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Equity Text B"/>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Equity Text B"/>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Equity Text B"/>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ubtitle 21"/>
          <p:cNvSpPr>
            <a:spLocks noGrp="1"/>
          </p:cNvSpPr>
          <p:nvPr>
            <p:ph type="subTitle" idx="1"/>
          </p:nvPr>
        </p:nvSpPr>
        <p:spPr>
          <a:xfrm>
            <a:off x="1658641" y="3269460"/>
            <a:ext cx="5826719" cy="2127052"/>
          </a:xfrm>
        </p:spPr>
        <p:txBody>
          <a:bodyPr>
            <a:normAutofit fontScale="92500" lnSpcReduction="10000"/>
          </a:bodyPr>
          <a:lstStyle/>
          <a:p>
            <a:pPr algn="ctr" eaLnBrk="1" hangingPunct="1">
              <a:spcBef>
                <a:spcPct val="0"/>
              </a:spcBef>
              <a:spcAft>
                <a:spcPts val="600"/>
              </a:spcAft>
            </a:pPr>
            <a:r>
              <a:rPr lang="en-US" sz="2000" dirty="0" smtClean="0">
                <a:solidFill>
                  <a:schemeClr val="tx1"/>
                </a:solidFill>
                <a:latin typeface="Times New Roman" panose="02020603050405020304" pitchFamily="18" charset="0"/>
                <a:cs typeface="Times New Roman" panose="02020603050405020304" pitchFamily="18" charset="0"/>
              </a:rPr>
              <a:t>Christopher Jozwiak</a:t>
            </a:r>
          </a:p>
          <a:p>
            <a:pPr algn="ctr" eaLnBrk="1" hangingPunct="1">
              <a:spcBef>
                <a:spcPct val="0"/>
              </a:spcBef>
              <a:spcAft>
                <a:spcPts val="600"/>
              </a:spcAft>
            </a:pPr>
            <a:r>
              <a:rPr lang="en-US" sz="2000" dirty="0" smtClean="0">
                <a:solidFill>
                  <a:schemeClr val="tx1"/>
                </a:solidFill>
                <a:latin typeface="Times New Roman" panose="02020603050405020304" pitchFamily="18" charset="0"/>
                <a:cs typeface="Times New Roman" panose="02020603050405020304" pitchFamily="18" charset="0"/>
              </a:rPr>
              <a:t>Baillon Thome Jozwiak &amp; Wanta LLP</a:t>
            </a:r>
          </a:p>
          <a:p>
            <a:pPr algn="ctr" eaLnBrk="1" hangingPunct="1">
              <a:spcBef>
                <a:spcPct val="0"/>
              </a:spcBef>
              <a:spcAft>
                <a:spcPts val="600"/>
              </a:spcAft>
            </a:pPr>
            <a:endParaRPr lang="en-US" sz="2000" dirty="0">
              <a:solidFill>
                <a:schemeClr val="tx1"/>
              </a:solidFill>
              <a:latin typeface="Times New Roman" panose="02020603050405020304" pitchFamily="18" charset="0"/>
              <a:cs typeface="Times New Roman" panose="02020603050405020304" pitchFamily="18" charset="0"/>
            </a:endParaRPr>
          </a:p>
          <a:p>
            <a:pPr algn="ctr" eaLnBrk="1" hangingPunct="1">
              <a:spcBef>
                <a:spcPct val="0"/>
              </a:spcBef>
              <a:spcAft>
                <a:spcPts val="600"/>
              </a:spcAft>
            </a:pPr>
            <a:r>
              <a:rPr lang="en-US" sz="2000" dirty="0" smtClean="0">
                <a:solidFill>
                  <a:schemeClr val="tx1"/>
                </a:solidFill>
                <a:latin typeface="Times New Roman" panose="02020603050405020304" pitchFamily="18" charset="0"/>
                <a:cs typeface="Times New Roman" panose="02020603050405020304" pitchFamily="18" charset="0"/>
              </a:rPr>
              <a:t>Penelope Phillips</a:t>
            </a:r>
          </a:p>
          <a:p>
            <a:pPr algn="ctr" eaLnBrk="1" hangingPunct="1">
              <a:spcBef>
                <a:spcPct val="0"/>
              </a:spcBef>
              <a:spcAft>
                <a:spcPts val="600"/>
              </a:spcAft>
            </a:pPr>
            <a:endParaRPr lang="en-US" sz="2000" dirty="0">
              <a:solidFill>
                <a:schemeClr val="tx1"/>
              </a:solidFill>
              <a:latin typeface="Times New Roman" panose="02020603050405020304" pitchFamily="18" charset="0"/>
              <a:cs typeface="Times New Roman" panose="02020603050405020304" pitchFamily="18" charset="0"/>
            </a:endParaRPr>
          </a:p>
          <a:p>
            <a:pPr algn="ctr" eaLnBrk="1" hangingPunct="1">
              <a:spcBef>
                <a:spcPct val="0"/>
              </a:spcBef>
            </a:pPr>
            <a:r>
              <a:rPr lang="en-US" sz="2000" dirty="0" smtClean="0">
                <a:solidFill>
                  <a:schemeClr val="tx1"/>
                </a:solidFill>
                <a:latin typeface="Times New Roman" panose="02020603050405020304" pitchFamily="18" charset="0"/>
                <a:cs typeface="Times New Roman" panose="02020603050405020304" pitchFamily="18" charset="0"/>
              </a:rPr>
              <a:t>February 19, 2016</a:t>
            </a:r>
          </a:p>
        </p:txBody>
      </p:sp>
      <p:sp>
        <p:nvSpPr>
          <p:cNvPr id="10242" name="Rectangle 3"/>
          <p:cNvSpPr>
            <a:spLocks noChangeArrowheads="1"/>
          </p:cNvSpPr>
          <p:nvPr/>
        </p:nvSpPr>
        <p:spPr bwMode="auto">
          <a:xfrm>
            <a:off x="914400" y="627063"/>
            <a:ext cx="7145338" cy="457200"/>
          </a:xfrm>
          <a:prstGeom prst="rect">
            <a:avLst/>
          </a:prstGeom>
          <a:noFill/>
          <a:ln w="9525">
            <a:noFill/>
            <a:miter lim="800000"/>
            <a:headEnd/>
            <a:tailEnd/>
          </a:ln>
        </p:spPr>
        <p:txBody>
          <a:bodyPr>
            <a:prstTxWarp prst="textNoShape">
              <a:avLst/>
            </a:prstTxWarp>
            <a:spAutoFit/>
          </a:bodyPr>
          <a:lstStyle/>
          <a:p>
            <a:endParaRPr lang="en-US"/>
          </a:p>
        </p:txBody>
      </p:sp>
      <p:sp>
        <p:nvSpPr>
          <p:cNvPr id="10243" name="Rectangle 4"/>
          <p:cNvSpPr>
            <a:spLocks noChangeArrowheads="1"/>
          </p:cNvSpPr>
          <p:nvPr/>
        </p:nvSpPr>
        <p:spPr bwMode="auto">
          <a:xfrm>
            <a:off x="1342663" y="1678208"/>
            <a:ext cx="6458674" cy="646331"/>
          </a:xfrm>
          <a:prstGeom prst="rect">
            <a:avLst/>
          </a:prstGeom>
          <a:noFill/>
          <a:ln w="9525">
            <a:noFill/>
            <a:miter lim="800000"/>
            <a:headEnd/>
            <a:tailEnd/>
          </a:ln>
        </p:spPr>
        <p:txBody>
          <a:bodyPr wrap="square">
            <a:prstTxWarp prst="textNoShape">
              <a:avLst/>
            </a:prstTxWarp>
            <a:spAutoFit/>
          </a:bodyPr>
          <a:lstStyle/>
          <a:p>
            <a:pPr algn="ctr"/>
            <a:r>
              <a:rPr lang="en-US" sz="3600" b="1" dirty="0" smtClean="0">
                <a:latin typeface="Times New Roman" panose="02020603050405020304" pitchFamily="18" charset="0"/>
                <a:cs typeface="Times New Roman" panose="02020603050405020304" pitchFamily="18" charset="0"/>
              </a:rPr>
              <a:t>Termination &amp; Retaliation</a:t>
            </a:r>
            <a:endParaRPr lang="en-US" sz="3600" b="1" dirty="0">
              <a:latin typeface="Times New Roman" panose="02020603050405020304" pitchFamily="18" charset="0"/>
              <a:cs typeface="Times New Roman" panose="02020603050405020304" pitchFamily="18" charset="0"/>
            </a:endParaRPr>
          </a:p>
        </p:txBody>
      </p:sp>
      <p:pic>
        <p:nvPicPr>
          <p:cNvPr id="2" name="Picture 1" descr="Log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09" y="5949697"/>
            <a:ext cx="1828800" cy="520784"/>
          </a:xfrm>
          <a:prstGeom prst="rect">
            <a:avLst/>
          </a:prstGeom>
        </p:spPr>
      </p:pic>
      <p:sp>
        <p:nvSpPr>
          <p:cNvPr id="3" name="Slide Number Placeholder 2"/>
          <p:cNvSpPr>
            <a:spLocks noGrp="1"/>
          </p:cNvSpPr>
          <p:nvPr>
            <p:ph type="sldNum" sz="quarter" idx="12"/>
          </p:nvPr>
        </p:nvSpPr>
        <p:spPr/>
        <p:txBody>
          <a:bodyPr/>
          <a:lstStyle/>
          <a:p>
            <a:pPr>
              <a:defRPr/>
            </a:pPr>
            <a:fld id="{652F4F60-2D7D-4460-B297-2CABFE7660C5}"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125884"/>
            <a:ext cx="6347713" cy="952982"/>
          </a:xfrm>
        </p:spPr>
        <p: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Questions?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86082915-95D7-4BCF-A78F-5A878B276243}" type="slidenum">
              <a:rPr lang="en-US" smtClean="0"/>
              <a:pPr>
                <a:defRPr/>
              </a:pPr>
              <a:t>10</a:t>
            </a:fld>
            <a:endParaRPr lang="en-US" dirty="0"/>
          </a:p>
        </p:txBody>
      </p:sp>
    </p:spTree>
    <p:extLst>
      <p:ext uri="{BB962C8B-B14F-4D97-AF65-F5344CB8AC3E}">
        <p14:creationId xmlns:p14="http://schemas.microsoft.com/office/powerpoint/2010/main" val="2694458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Documentation</a:t>
            </a:r>
            <a:endParaRPr lang="en-US" dirty="0">
              <a:latin typeface="Times New Roman"/>
              <a:cs typeface="Times New Roman"/>
            </a:endParaRPr>
          </a:p>
        </p:txBody>
      </p:sp>
      <p:sp>
        <p:nvSpPr>
          <p:cNvPr id="3" name="Content Placeholder 2"/>
          <p:cNvSpPr>
            <a:spLocks noGrp="1"/>
          </p:cNvSpPr>
          <p:nvPr>
            <p:ph idx="1"/>
          </p:nvPr>
        </p:nvSpPr>
        <p:spPr>
          <a:xfrm>
            <a:off x="609599" y="1475682"/>
            <a:ext cx="6347714" cy="3880773"/>
          </a:xfrm>
        </p:spPr>
        <p:txBody>
          <a:bodyPr/>
          <a:lstStyle/>
          <a:p>
            <a:r>
              <a:rPr lang="en-US" dirty="0" smtClean="0">
                <a:latin typeface="Times New Roman"/>
                <a:cs typeface="Times New Roman"/>
              </a:rPr>
              <a:t>There are several benefits to documenting significant events in an employee’s work history, including: </a:t>
            </a:r>
          </a:p>
          <a:p>
            <a:pPr lvl="1"/>
            <a:r>
              <a:rPr lang="en-US" dirty="0" smtClean="0">
                <a:latin typeface="Times New Roman"/>
                <a:cs typeface="Times New Roman"/>
              </a:rPr>
              <a:t>Written records make up for imperfect human memories</a:t>
            </a:r>
          </a:p>
          <a:p>
            <a:pPr lvl="1"/>
            <a:r>
              <a:rPr lang="en-US" dirty="0" smtClean="0">
                <a:latin typeface="Times New Roman"/>
                <a:cs typeface="Times New Roman"/>
              </a:rPr>
              <a:t>Documentary evidence is often given greater weight than individual recollections </a:t>
            </a:r>
          </a:p>
          <a:p>
            <a:pPr lvl="2"/>
            <a:r>
              <a:rPr lang="en-US" dirty="0" smtClean="0">
                <a:latin typeface="Times New Roman"/>
                <a:cs typeface="Times New Roman"/>
              </a:rPr>
              <a:t>For example, proof that a warning was given, or proof that something was or was not said</a:t>
            </a:r>
          </a:p>
          <a:p>
            <a:pPr lvl="1"/>
            <a:r>
              <a:rPr lang="en-US" dirty="0" smtClean="0">
                <a:latin typeface="Times New Roman"/>
                <a:cs typeface="Times New Roman"/>
              </a:rPr>
              <a:t>Documentation may establish like treatment of other employees, which is crucial in discrimination claims</a:t>
            </a:r>
          </a:p>
        </p:txBody>
      </p:sp>
      <p:sp>
        <p:nvSpPr>
          <p:cNvPr id="4" name="Slide Number Placeholder 3"/>
          <p:cNvSpPr>
            <a:spLocks noGrp="1"/>
          </p:cNvSpPr>
          <p:nvPr>
            <p:ph type="sldNum" sz="quarter" idx="12"/>
          </p:nvPr>
        </p:nvSpPr>
        <p:spPr/>
        <p:txBody>
          <a:bodyPr/>
          <a:lstStyle/>
          <a:p>
            <a:pPr>
              <a:defRPr/>
            </a:pPr>
            <a:fld id="{86082915-95D7-4BCF-A78F-5A878B276243}" type="slidenum">
              <a:rPr lang="en-US" smtClean="0"/>
              <a:pPr>
                <a:defRPr/>
              </a:pPr>
              <a:t>2</a:t>
            </a:fld>
            <a:endParaRPr lang="en-US" dirty="0"/>
          </a:p>
        </p:txBody>
      </p:sp>
    </p:spTree>
    <p:extLst>
      <p:ext uri="{BB962C8B-B14F-4D97-AF65-F5344CB8AC3E}">
        <p14:creationId xmlns:p14="http://schemas.microsoft.com/office/powerpoint/2010/main" val="117118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Tips for Effective Documentation</a:t>
            </a:r>
            <a:endParaRPr lang="en-US" dirty="0">
              <a:latin typeface="Times New Roman"/>
              <a:cs typeface="Times New Roman"/>
            </a:endParaRPr>
          </a:p>
        </p:txBody>
      </p:sp>
      <p:sp>
        <p:nvSpPr>
          <p:cNvPr id="3" name="Content Placeholder 2"/>
          <p:cNvSpPr>
            <a:spLocks noGrp="1"/>
          </p:cNvSpPr>
          <p:nvPr>
            <p:ph idx="1"/>
          </p:nvPr>
        </p:nvSpPr>
        <p:spPr>
          <a:xfrm>
            <a:off x="609598" y="1518489"/>
            <a:ext cx="6347714" cy="4417382"/>
          </a:xfrm>
        </p:spPr>
        <p:txBody>
          <a:bodyPr>
            <a:normAutofit fontScale="92500" lnSpcReduction="10000"/>
          </a:bodyPr>
          <a:lstStyle/>
          <a:p>
            <a:r>
              <a:rPr lang="en-US" dirty="0" smtClean="0">
                <a:latin typeface="Times New Roman"/>
                <a:cs typeface="Times New Roman"/>
              </a:rPr>
              <a:t>Prepare it at or shortly after the incident because the facts will be more fresh in the preparer’s mind. </a:t>
            </a:r>
          </a:p>
          <a:p>
            <a:r>
              <a:rPr lang="en-US" dirty="0" smtClean="0">
                <a:latin typeface="Times New Roman"/>
                <a:cs typeface="Times New Roman"/>
              </a:rPr>
              <a:t>Must be accurate and comprehensive</a:t>
            </a:r>
          </a:p>
          <a:p>
            <a:r>
              <a:rPr lang="en-US" dirty="0" smtClean="0">
                <a:latin typeface="Times New Roman"/>
                <a:cs typeface="Times New Roman"/>
              </a:rPr>
              <a:t>Prepare documentation with the understanding that it could become an exhibit in court</a:t>
            </a:r>
          </a:p>
          <a:p>
            <a:pPr lvl="1"/>
            <a:r>
              <a:rPr lang="en-US" dirty="0" smtClean="0">
                <a:latin typeface="Times New Roman"/>
                <a:cs typeface="Times New Roman"/>
              </a:rPr>
              <a:t>Avoid suggestive or improper language</a:t>
            </a:r>
          </a:p>
          <a:p>
            <a:r>
              <a:rPr lang="en-US" dirty="0" smtClean="0">
                <a:latin typeface="Times New Roman"/>
                <a:cs typeface="Times New Roman"/>
              </a:rPr>
              <a:t>Key characteristics to include: </a:t>
            </a:r>
          </a:p>
          <a:p>
            <a:pPr lvl="1"/>
            <a:r>
              <a:rPr lang="en-US" dirty="0" smtClean="0">
                <a:latin typeface="Times New Roman"/>
                <a:cs typeface="Times New Roman"/>
              </a:rPr>
              <a:t>What happened</a:t>
            </a:r>
          </a:p>
          <a:p>
            <a:pPr lvl="1"/>
            <a:r>
              <a:rPr lang="en-US" dirty="0" smtClean="0">
                <a:latin typeface="Times New Roman"/>
                <a:cs typeface="Times New Roman"/>
              </a:rPr>
              <a:t>Why it is wrong</a:t>
            </a:r>
          </a:p>
          <a:p>
            <a:pPr lvl="1"/>
            <a:r>
              <a:rPr lang="en-US" dirty="0" smtClean="0">
                <a:latin typeface="Times New Roman"/>
                <a:cs typeface="Times New Roman"/>
              </a:rPr>
              <a:t>Impact on the facility</a:t>
            </a:r>
          </a:p>
          <a:p>
            <a:pPr lvl="1"/>
            <a:r>
              <a:rPr lang="en-US" dirty="0" smtClean="0">
                <a:latin typeface="Times New Roman"/>
                <a:cs typeface="Times New Roman"/>
              </a:rPr>
              <a:t>What should have been done</a:t>
            </a:r>
          </a:p>
          <a:p>
            <a:pPr lvl="1"/>
            <a:r>
              <a:rPr lang="en-US" dirty="0" smtClean="0">
                <a:latin typeface="Times New Roman"/>
                <a:cs typeface="Times New Roman"/>
              </a:rPr>
              <a:t>Response to future occurrences; and </a:t>
            </a:r>
          </a:p>
          <a:p>
            <a:pPr lvl="1"/>
            <a:r>
              <a:rPr lang="en-US" dirty="0" smtClean="0">
                <a:latin typeface="Times New Roman"/>
                <a:cs typeface="Times New Roman"/>
              </a:rPr>
              <a:t>Employee response, if any</a:t>
            </a:r>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86082915-95D7-4BCF-A78F-5A878B276243}" type="slidenum">
              <a:rPr lang="en-US" smtClean="0"/>
              <a:pPr>
                <a:defRPr/>
              </a:pPr>
              <a:t>3</a:t>
            </a:fld>
            <a:endParaRPr lang="en-US" dirty="0"/>
          </a:p>
        </p:txBody>
      </p:sp>
    </p:spTree>
    <p:extLst>
      <p:ext uri="{BB962C8B-B14F-4D97-AF65-F5344CB8AC3E}">
        <p14:creationId xmlns:p14="http://schemas.microsoft.com/office/powerpoint/2010/main" val="58567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Employment &amp; Termination in Minnesota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909292"/>
            <a:ext cx="6347714" cy="3880773"/>
          </a:xfrm>
        </p:spPr>
        <p:txBody>
          <a:bodyPr/>
          <a:lstStyle/>
          <a:p>
            <a:r>
              <a:rPr lang="en-US" dirty="0" smtClean="0">
                <a:latin typeface="Times New Roman" panose="02020603050405020304" pitchFamily="18" charset="0"/>
                <a:cs typeface="Times New Roman" panose="02020603050405020304" pitchFamily="18" charset="0"/>
              </a:rPr>
              <a:t>Minnesota recognizes the “employment at-will” doctrine, </a:t>
            </a:r>
            <a:r>
              <a:rPr lang="en-US" dirty="0" smtClean="0">
                <a:latin typeface="Times New Roman" panose="02020603050405020304" pitchFamily="18" charset="0"/>
                <a:cs typeface="Times New Roman" panose="02020603050405020304" pitchFamily="18" charset="0"/>
              </a:rPr>
              <a:t>which means that </a:t>
            </a:r>
            <a:r>
              <a:rPr lang="en-US" dirty="0" smtClean="0">
                <a:latin typeface="Times New Roman" panose="02020603050405020304" pitchFamily="18" charset="0"/>
                <a:cs typeface="Times New Roman" panose="02020603050405020304" pitchFamily="18" charset="0"/>
              </a:rPr>
              <a:t>an employee can be fired for any time, for any reason, or for no reason at all. </a:t>
            </a:r>
          </a:p>
          <a:p>
            <a:r>
              <a:rPr lang="en-US" dirty="0" smtClean="0">
                <a:latin typeface="Times New Roman" panose="02020603050405020304" pitchFamily="18" charset="0"/>
                <a:cs typeface="Times New Roman" panose="02020603050405020304" pitchFamily="18" charset="0"/>
              </a:rPr>
              <a:t>But, there are certain exceptions </a:t>
            </a:r>
            <a:r>
              <a:rPr lang="en-US" dirty="0">
                <a:latin typeface="Times New Roman" panose="02020603050405020304" pitchFamily="18" charset="0"/>
                <a:cs typeface="Times New Roman" panose="02020603050405020304" pitchFamily="18" charset="0"/>
              </a:rPr>
              <a:t>to </a:t>
            </a:r>
            <a:r>
              <a:rPr lang="en-US" dirty="0" smtClean="0">
                <a:latin typeface="Times New Roman" panose="02020603050405020304" pitchFamily="18" charset="0"/>
                <a:cs typeface="Times New Roman" panose="02020603050405020304" pitchFamily="18" charset="0"/>
              </a:rPr>
              <a:t>this general rule. The following are a few: </a:t>
            </a:r>
            <a:endParaRPr lang="en-US"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Discrimination: as we discussed last month, it’s unlawful for an employer to terminate an employee based on certain protected </a:t>
            </a:r>
            <a:r>
              <a:rPr lang="en-US" dirty="0" smtClean="0">
                <a:latin typeface="Times New Roman" panose="02020603050405020304" pitchFamily="18" charset="0"/>
                <a:cs typeface="Times New Roman" panose="02020603050405020304" pitchFamily="18" charset="0"/>
              </a:rPr>
              <a:t>characteristics</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Retaliation: </a:t>
            </a:r>
            <a:r>
              <a:rPr lang="en-US" dirty="0" smtClean="0">
                <a:latin typeface="Times New Roman" panose="02020603050405020304" pitchFamily="18" charset="0"/>
                <a:cs typeface="Times New Roman" panose="02020603050405020304" pitchFamily="18" charset="0"/>
              </a:rPr>
              <a:t>today</a:t>
            </a:r>
            <a:r>
              <a:rPr lang="en-US" dirty="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Breach of contract or promissory estoppel: today!</a:t>
            </a:r>
          </a:p>
        </p:txBody>
      </p:sp>
      <p:sp>
        <p:nvSpPr>
          <p:cNvPr id="4" name="Slide Number Placeholder 3"/>
          <p:cNvSpPr>
            <a:spLocks noGrp="1"/>
          </p:cNvSpPr>
          <p:nvPr>
            <p:ph type="sldNum" sz="quarter" idx="12"/>
          </p:nvPr>
        </p:nvSpPr>
        <p:spPr/>
        <p:txBody>
          <a:bodyPr/>
          <a:lstStyle/>
          <a:p>
            <a:pPr>
              <a:defRPr/>
            </a:pPr>
            <a:fld id="{86082915-95D7-4BCF-A78F-5A878B276243}" type="slidenum">
              <a:rPr lang="en-US" smtClean="0"/>
              <a:pPr>
                <a:defRPr/>
              </a:pPr>
              <a:t>4</a:t>
            </a:fld>
            <a:endParaRPr lang="en-US" dirty="0"/>
          </a:p>
        </p:txBody>
      </p:sp>
    </p:spTree>
    <p:extLst>
      <p:ext uri="{BB962C8B-B14F-4D97-AF65-F5344CB8AC3E}">
        <p14:creationId xmlns:p14="http://schemas.microsoft.com/office/powerpoint/2010/main" val="473380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Retaliation Under the </a:t>
            </a:r>
            <a:br>
              <a:rPr lang="en-US" dirty="0" smtClean="0">
                <a:latin typeface="Times New Roman"/>
                <a:cs typeface="Times New Roman"/>
              </a:rPr>
            </a:br>
            <a:r>
              <a:rPr lang="en-US" dirty="0" smtClean="0">
                <a:latin typeface="Times New Roman"/>
                <a:cs typeface="Times New Roman"/>
              </a:rPr>
              <a:t>Minnesota Whistleblower Act</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dirty="0" smtClean="0">
                <a:latin typeface="Times New Roman"/>
                <a:cs typeface="Times New Roman"/>
              </a:rPr>
              <a:t>In Minnesota, it is illegal for an employer to terminate, discipline, threaten, or penalize an employee because that employee: </a:t>
            </a:r>
          </a:p>
          <a:p>
            <a:pPr lvl="1"/>
            <a:r>
              <a:rPr lang="en-US" dirty="0" smtClean="0">
                <a:latin typeface="Times New Roman"/>
                <a:cs typeface="Times New Roman"/>
              </a:rPr>
              <a:t>Reports a violation, suspected violation, or planned violation of any federal or state law or rule adopted pursuant to law; or</a:t>
            </a:r>
          </a:p>
          <a:p>
            <a:pPr lvl="1"/>
            <a:r>
              <a:rPr lang="en-US" dirty="0" smtClean="0">
                <a:latin typeface="Times New Roman"/>
                <a:cs typeface="Times New Roman"/>
              </a:rPr>
              <a:t>Refuses an employer’s order to perform an action the employee has an objective basis to believe violates any state or federal law or rule or regulation adopted pursuant to law AND informs the employer that the order is being refused for that reason. </a:t>
            </a:r>
            <a:endParaRPr lang="en-US" dirty="0">
              <a:latin typeface="Times New Roman"/>
              <a:cs typeface="Times New Roman"/>
            </a:endParaRPr>
          </a:p>
          <a:p>
            <a:r>
              <a:rPr lang="en-US" dirty="0" smtClean="0">
                <a:latin typeface="Times New Roman"/>
                <a:cs typeface="Times New Roman"/>
              </a:rPr>
              <a:t>Employee = a person who performs services for hire in Minnesota. Employee </a:t>
            </a:r>
            <a:r>
              <a:rPr lang="en-US" dirty="0">
                <a:latin typeface="Times New Roman"/>
                <a:cs typeface="Times New Roman"/>
              </a:rPr>
              <a:t>d</a:t>
            </a:r>
            <a:r>
              <a:rPr lang="en-US" dirty="0" smtClean="0">
                <a:latin typeface="Times New Roman"/>
                <a:cs typeface="Times New Roman"/>
              </a:rPr>
              <a:t>oes not include an independent contractor. </a:t>
            </a:r>
          </a:p>
        </p:txBody>
      </p:sp>
      <p:sp>
        <p:nvSpPr>
          <p:cNvPr id="4" name="Slide Number Placeholder 3"/>
          <p:cNvSpPr>
            <a:spLocks noGrp="1"/>
          </p:cNvSpPr>
          <p:nvPr>
            <p:ph type="sldNum" sz="quarter" idx="12"/>
          </p:nvPr>
        </p:nvSpPr>
        <p:spPr/>
        <p:txBody>
          <a:bodyPr/>
          <a:lstStyle/>
          <a:p>
            <a:pPr>
              <a:defRPr/>
            </a:pPr>
            <a:fld id="{86082915-95D7-4BCF-A78F-5A878B276243}" type="slidenum">
              <a:rPr lang="en-US" smtClean="0"/>
              <a:pPr>
                <a:defRPr/>
              </a:pPr>
              <a:t>5</a:t>
            </a:fld>
            <a:endParaRPr lang="en-US" dirty="0"/>
          </a:p>
        </p:txBody>
      </p:sp>
    </p:spTree>
    <p:extLst>
      <p:ext uri="{BB962C8B-B14F-4D97-AF65-F5344CB8AC3E}">
        <p14:creationId xmlns:p14="http://schemas.microsoft.com/office/powerpoint/2010/main" val="2163614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Reprisal in Violation of the Minnesota Human Rights Act</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dirty="0" smtClean="0">
                <a:latin typeface="Times New Roman"/>
                <a:cs typeface="Times New Roman"/>
              </a:rPr>
              <a:t>In Minnesota, it is also illegal for an employer to refuse to hire, terminate, demote, transfer, harass, or otherwise discriminate  </a:t>
            </a:r>
            <a:r>
              <a:rPr lang="en-US" dirty="0" smtClean="0">
                <a:latin typeface="Times New Roman"/>
                <a:cs typeface="Times New Roman"/>
              </a:rPr>
              <a:t>against </a:t>
            </a:r>
            <a:r>
              <a:rPr lang="en-US" dirty="0" smtClean="0">
                <a:latin typeface="Times New Roman"/>
                <a:cs typeface="Times New Roman"/>
              </a:rPr>
              <a:t>an employee because that employee makes a report of discrimination</a:t>
            </a:r>
            <a:r>
              <a:rPr lang="en-US" dirty="0">
                <a:latin typeface="Times New Roman"/>
                <a:cs typeface="Times New Roman"/>
              </a:rPr>
              <a:t> </a:t>
            </a:r>
            <a:r>
              <a:rPr lang="en-US" dirty="0" smtClean="0">
                <a:latin typeface="Times New Roman"/>
                <a:cs typeface="Times New Roman"/>
              </a:rPr>
              <a:t>or harassment on the </a:t>
            </a:r>
            <a:r>
              <a:rPr lang="en-US" dirty="0" smtClean="0">
                <a:latin typeface="Times New Roman"/>
                <a:cs typeface="Times New Roman"/>
              </a:rPr>
              <a:t>job, </a:t>
            </a:r>
            <a:r>
              <a:rPr lang="en-US" dirty="0" smtClean="0">
                <a:latin typeface="Times New Roman"/>
                <a:cs typeface="Times New Roman"/>
              </a:rPr>
              <a:t>or assisted with an employment discrimination investigation or lawsuit. </a:t>
            </a:r>
          </a:p>
          <a:p>
            <a:r>
              <a:rPr lang="en-US" dirty="0" smtClean="0">
                <a:latin typeface="Times New Roman"/>
                <a:cs typeface="Times New Roman"/>
              </a:rPr>
              <a:t>Employee = an individual who is employed by an employer and who resides or works in this state. </a:t>
            </a:r>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86082915-95D7-4BCF-A78F-5A878B276243}" type="slidenum">
              <a:rPr lang="en-US" smtClean="0"/>
              <a:pPr>
                <a:defRPr/>
              </a:pPr>
              <a:t>6</a:t>
            </a:fld>
            <a:endParaRPr lang="en-US" dirty="0"/>
          </a:p>
        </p:txBody>
      </p:sp>
    </p:spTree>
    <p:extLst>
      <p:ext uri="{BB962C8B-B14F-4D97-AF65-F5344CB8AC3E}">
        <p14:creationId xmlns:p14="http://schemas.microsoft.com/office/powerpoint/2010/main" val="1512615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Contract and Quasi-Contract Claims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906590"/>
            <a:ext cx="6347714" cy="3880773"/>
          </a:xfrm>
        </p:spPr>
        <p:txBody>
          <a:bodyPr/>
          <a:lstStyle/>
          <a:p>
            <a:r>
              <a:rPr lang="en-US" dirty="0" smtClean="0">
                <a:latin typeface="Times New Roman" panose="02020603050405020304" pitchFamily="18" charset="0"/>
                <a:cs typeface="Times New Roman" panose="02020603050405020304" pitchFamily="18" charset="0"/>
              </a:rPr>
              <a:t>Breach of Contract</a:t>
            </a:r>
          </a:p>
          <a:p>
            <a:pPr lvl="1"/>
            <a:r>
              <a:rPr lang="en-US" dirty="0" smtClean="0">
                <a:latin typeface="Times New Roman" panose="02020603050405020304" pitchFamily="18" charset="0"/>
                <a:cs typeface="Times New Roman" panose="02020603050405020304" pitchFamily="18" charset="0"/>
              </a:rPr>
              <a:t>There was a valid contract between two parties about the term or type of employment, compensation, or other conditions of the job; and</a:t>
            </a:r>
          </a:p>
          <a:p>
            <a:pPr lvl="1"/>
            <a:r>
              <a:rPr lang="en-US" dirty="0" smtClean="0">
                <a:latin typeface="Times New Roman" panose="02020603050405020304" pitchFamily="18" charset="0"/>
                <a:cs typeface="Times New Roman" panose="02020603050405020304" pitchFamily="18" charset="0"/>
              </a:rPr>
              <a:t>One party failed to perform or otherwise breached the contract </a:t>
            </a:r>
          </a:p>
          <a:p>
            <a:r>
              <a:rPr lang="en-US" dirty="0" smtClean="0">
                <a:latin typeface="Times New Roman" panose="02020603050405020304" pitchFamily="18" charset="0"/>
                <a:cs typeface="Times New Roman" panose="02020603050405020304" pitchFamily="18" charset="0"/>
              </a:rPr>
              <a:t>Promissory Estoppel</a:t>
            </a:r>
            <a:endParaRPr lang="en-US"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Employer made definite promises about the term or type of employment, compensation, or other conditions of the job; </a:t>
            </a:r>
            <a:endParaRPr lang="en-US"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Individual relied on those promises to his or her detriment; and</a:t>
            </a:r>
          </a:p>
          <a:p>
            <a:pPr lvl="1"/>
            <a:r>
              <a:rPr lang="en-US" dirty="0" smtClean="0">
                <a:latin typeface="Times New Roman" panose="02020603050405020304" pitchFamily="18" charset="0"/>
                <a:cs typeface="Times New Roman" panose="02020603050405020304" pitchFamily="18" charset="0"/>
              </a:rPr>
              <a:t>Injustice would result if the promises are not upheld</a:t>
            </a:r>
          </a:p>
        </p:txBody>
      </p:sp>
      <p:sp>
        <p:nvSpPr>
          <p:cNvPr id="4" name="Slide Number Placeholder 3"/>
          <p:cNvSpPr>
            <a:spLocks noGrp="1"/>
          </p:cNvSpPr>
          <p:nvPr>
            <p:ph type="sldNum" sz="quarter" idx="12"/>
          </p:nvPr>
        </p:nvSpPr>
        <p:spPr/>
        <p:txBody>
          <a:bodyPr/>
          <a:lstStyle/>
          <a:p>
            <a:pPr>
              <a:defRPr/>
            </a:pPr>
            <a:fld id="{86082915-95D7-4BCF-A78F-5A878B276243}" type="slidenum">
              <a:rPr lang="en-US" smtClean="0"/>
              <a:pPr>
                <a:defRPr/>
              </a:pPr>
              <a:t>7</a:t>
            </a:fld>
            <a:endParaRPr lang="en-US" dirty="0"/>
          </a:p>
        </p:txBody>
      </p:sp>
    </p:spTree>
    <p:extLst>
      <p:ext uri="{BB962C8B-B14F-4D97-AF65-F5344CB8AC3E}">
        <p14:creationId xmlns:p14="http://schemas.microsoft.com/office/powerpoint/2010/main" val="109197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Termination Best Practices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598" y="1480071"/>
            <a:ext cx="6347714" cy="4984088"/>
          </a:xfrm>
        </p:spPr>
        <p:txBody>
          <a:bodyPr>
            <a:normAutofit/>
          </a:bodyPr>
          <a:lstStyle/>
          <a:p>
            <a:r>
              <a:rPr lang="en-US" dirty="0" smtClean="0">
                <a:latin typeface="Times New Roman"/>
                <a:cs typeface="Times New Roman"/>
              </a:rPr>
              <a:t>If possible, warn employee of behavior or performance problems before moving to termination</a:t>
            </a:r>
          </a:p>
          <a:p>
            <a:pPr lvl="1"/>
            <a:r>
              <a:rPr lang="en-US" dirty="0" smtClean="0">
                <a:latin typeface="Times New Roman"/>
                <a:cs typeface="Times New Roman"/>
              </a:rPr>
              <a:t>Employee is less likely to be surprised and feel angry or mistreated. </a:t>
            </a:r>
          </a:p>
          <a:p>
            <a:r>
              <a:rPr lang="en-US" dirty="0" smtClean="0">
                <a:latin typeface="Times New Roman"/>
                <a:cs typeface="Times New Roman"/>
              </a:rPr>
              <a:t>Avoid providing a written reason for termination unless requested by the employee </a:t>
            </a:r>
          </a:p>
          <a:p>
            <a:pPr lvl="1"/>
            <a:r>
              <a:rPr lang="en-US" dirty="0" smtClean="0">
                <a:latin typeface="Times New Roman"/>
                <a:cs typeface="Times New Roman"/>
              </a:rPr>
              <a:t>Minnesota law requires employer to provide written reason for termination when requested by a terminated employee within 15 days of the termination. Employer has 10 days to provide. </a:t>
            </a:r>
          </a:p>
          <a:p>
            <a:pPr lvl="1"/>
            <a:r>
              <a:rPr lang="en-US" dirty="0">
                <a:latin typeface="Times New Roman"/>
                <a:cs typeface="Times New Roman"/>
              </a:rPr>
              <a:t>If a reason for termination is provided, avoid later changing that </a:t>
            </a:r>
            <a:r>
              <a:rPr lang="en-US" dirty="0" smtClean="0">
                <a:latin typeface="Times New Roman"/>
                <a:cs typeface="Times New Roman"/>
              </a:rPr>
              <a:t>reason</a:t>
            </a:r>
            <a:r>
              <a:rPr lang="en-US" dirty="0">
                <a:latin typeface="Times New Roman"/>
                <a:cs typeface="Times New Roman"/>
              </a:rPr>
              <a:t>.</a:t>
            </a:r>
            <a:endParaRPr lang="en-US" dirty="0" smtClean="0">
              <a:latin typeface="Times New Roman"/>
              <a:cs typeface="Times New Roman"/>
            </a:endParaRPr>
          </a:p>
          <a:p>
            <a:r>
              <a:rPr lang="en-US" dirty="0" smtClean="0">
                <a:latin typeface="Times New Roman"/>
                <a:cs typeface="Times New Roman"/>
              </a:rPr>
              <a:t>Document the termination meeting </a:t>
            </a:r>
          </a:p>
        </p:txBody>
      </p:sp>
      <p:sp>
        <p:nvSpPr>
          <p:cNvPr id="4" name="Slide Number Placeholder 3"/>
          <p:cNvSpPr>
            <a:spLocks noGrp="1"/>
          </p:cNvSpPr>
          <p:nvPr>
            <p:ph type="sldNum" sz="quarter" idx="12"/>
          </p:nvPr>
        </p:nvSpPr>
        <p:spPr/>
        <p:txBody>
          <a:bodyPr/>
          <a:lstStyle/>
          <a:p>
            <a:pPr>
              <a:defRPr/>
            </a:pPr>
            <a:fld id="{86082915-95D7-4BCF-A78F-5A878B276243}" type="slidenum">
              <a:rPr lang="en-US" smtClean="0"/>
              <a:pPr>
                <a:defRPr/>
              </a:pPr>
              <a:t>8</a:t>
            </a:fld>
            <a:endParaRPr lang="en-US" dirty="0"/>
          </a:p>
        </p:txBody>
      </p:sp>
    </p:spTree>
    <p:extLst>
      <p:ext uri="{BB962C8B-B14F-4D97-AF65-F5344CB8AC3E}">
        <p14:creationId xmlns:p14="http://schemas.microsoft.com/office/powerpoint/2010/main" val="2910449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420207"/>
            <a:ext cx="6347714" cy="3880773"/>
          </a:xfrm>
        </p:spPr>
        <p:txBody>
          <a:bodyPr>
            <a:normAutofit/>
          </a:bodyPr>
          <a:lstStyle/>
          <a:p>
            <a:r>
              <a:rPr lang="en-US" dirty="0">
                <a:latin typeface="Times New Roman"/>
                <a:cs typeface="Times New Roman"/>
              </a:rPr>
              <a:t>Provide the employee with his or her last paycheck </a:t>
            </a:r>
            <a:r>
              <a:rPr lang="en-US" dirty="0" smtClean="0">
                <a:latin typeface="Times New Roman"/>
                <a:cs typeface="Times New Roman"/>
              </a:rPr>
              <a:t>immediately</a:t>
            </a:r>
          </a:p>
          <a:p>
            <a:pPr lvl="1"/>
            <a:r>
              <a:rPr lang="en-US" dirty="0" smtClean="0">
                <a:latin typeface="Times New Roman"/>
                <a:cs typeface="Times New Roman"/>
              </a:rPr>
              <a:t>If </a:t>
            </a:r>
            <a:r>
              <a:rPr lang="en-US" dirty="0">
                <a:latin typeface="Times New Roman"/>
                <a:cs typeface="Times New Roman"/>
              </a:rPr>
              <a:t>employee quits, final pay is due no later than within 20 days of the separation from employment. </a:t>
            </a:r>
          </a:p>
          <a:p>
            <a:pPr lvl="1"/>
            <a:r>
              <a:rPr lang="en-US" dirty="0">
                <a:latin typeface="Times New Roman"/>
                <a:cs typeface="Times New Roman"/>
              </a:rPr>
              <a:t>Don’t take deductions from a final paycheck unless authorized by </a:t>
            </a:r>
            <a:r>
              <a:rPr lang="en-US" dirty="0" smtClean="0">
                <a:latin typeface="Times New Roman"/>
                <a:cs typeface="Times New Roman"/>
              </a:rPr>
              <a:t>employee</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Employer must comply with an employee’s (or former employee’s) request to review his/her personnel record within seven days if the record is located in Minnesota or within 14 days if it is located outside of the state. </a:t>
            </a:r>
          </a:p>
          <a:p>
            <a:pPr lvl="1"/>
            <a:r>
              <a:rPr lang="en-US" dirty="0" smtClean="0">
                <a:latin typeface="Times New Roman" panose="02020603050405020304" pitchFamily="18" charset="0"/>
                <a:cs typeface="Times New Roman" panose="02020603050405020304" pitchFamily="18" charset="0"/>
              </a:rPr>
              <a:t>Employee does not include an independent contractor</a:t>
            </a:r>
          </a:p>
          <a:p>
            <a:pPr lvl="1"/>
            <a:r>
              <a:rPr lang="en-US" dirty="0" smtClean="0">
                <a:latin typeface="Times New Roman" panose="02020603050405020304" pitchFamily="18" charset="0"/>
                <a:cs typeface="Times New Roman" panose="02020603050405020304" pitchFamily="18" charset="0"/>
              </a:rPr>
              <a:t>State law defines personnel record</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86082915-95D7-4BCF-A78F-5A878B276243}" type="slidenum">
              <a:rPr lang="en-US" smtClean="0"/>
              <a:pPr>
                <a:defRPr/>
              </a:pPr>
              <a:t>9</a:t>
            </a:fld>
            <a:endParaRPr lang="en-US" dirty="0"/>
          </a:p>
        </p:txBody>
      </p:sp>
      <p:sp>
        <p:nvSpPr>
          <p:cNvPr id="5" name="Title 1"/>
          <p:cNvSpPr>
            <a:spLocks noGrp="1"/>
          </p:cNvSpPr>
          <p:nvPr>
            <p:ph type="title"/>
          </p:nvPr>
        </p:nvSpPr>
        <p:spPr>
          <a:xfrm>
            <a:off x="609599" y="609600"/>
            <a:ext cx="6347713" cy="1320800"/>
          </a:xfrm>
        </p:spPr>
        <p:txBody>
          <a:bodyPr/>
          <a:lstStyle/>
          <a:p>
            <a:r>
              <a:rPr lang="en-US" dirty="0" smtClean="0">
                <a:latin typeface="Times New Roman" panose="02020603050405020304" pitchFamily="18" charset="0"/>
                <a:cs typeface="Times New Roman" panose="02020603050405020304" pitchFamily="18" charset="0"/>
              </a:rPr>
              <a:t>Termination Best Practices, cont.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7758317"/>
      </p:ext>
    </p:extLst>
  </p:cSld>
  <p:clrMapOvr>
    <a:masterClrMapping/>
  </p:clrMapOvr>
</p:sld>
</file>

<file path=ppt/theme/theme1.xml><?xml version="1.0" encoding="utf-8"?>
<a:theme xmlns:a="http://schemas.openxmlformats.org/drawingml/2006/main" name="Facet">
  <a:themeElements>
    <a:clrScheme name="Custom 2">
      <a:dk1>
        <a:sysClr val="windowText" lastClr="000000"/>
      </a:dk1>
      <a:lt1>
        <a:sysClr val="window" lastClr="FFFFFF"/>
      </a:lt1>
      <a:dk2>
        <a:srgbClr val="1F497D"/>
      </a:dk2>
      <a:lt2>
        <a:srgbClr val="EEECE1"/>
      </a:lt2>
      <a:accent1>
        <a:srgbClr val="4D4844"/>
      </a:accent1>
      <a:accent2>
        <a:srgbClr val="F7762E"/>
      </a:accent2>
      <a:accent3>
        <a:srgbClr val="9BBB59"/>
      </a:accent3>
      <a:accent4>
        <a:srgbClr val="8064A2"/>
      </a:accent4>
      <a:accent5>
        <a:srgbClr val="4BACC6"/>
      </a:accent5>
      <a:accent6>
        <a:srgbClr val="F79646"/>
      </a:accent6>
      <a:hlink>
        <a:srgbClr val="0000FF"/>
      </a:hlink>
      <a:folHlink>
        <a:srgbClr val="800080"/>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24911</TotalTime>
  <Words>781</Words>
  <Application>Microsoft Office PowerPoint</Application>
  <PresentationFormat>On-screen Show (4:3)</PresentationFormat>
  <Paragraphs>89</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Equity Text B</vt:lpstr>
      <vt:lpstr>Wingdings 3</vt:lpstr>
      <vt:lpstr>Calibri</vt:lpstr>
      <vt:lpstr>ＭＳ Ｐゴシック</vt:lpstr>
      <vt:lpstr>Times New Roman</vt:lpstr>
      <vt:lpstr>Facet</vt:lpstr>
      <vt:lpstr>PowerPoint Presentation</vt:lpstr>
      <vt:lpstr>Documentation</vt:lpstr>
      <vt:lpstr>Tips for Effective Documentation</vt:lpstr>
      <vt:lpstr>Employment &amp; Termination in Minnesota</vt:lpstr>
      <vt:lpstr>Retaliation Under the  Minnesota Whistleblower Act</vt:lpstr>
      <vt:lpstr>Reprisal in Violation of the Minnesota Human Rights Act</vt:lpstr>
      <vt:lpstr>Contract and Quasi-Contract Claims</vt:lpstr>
      <vt:lpstr>Termination Best Practices</vt:lpstr>
      <vt:lpstr>Termination Best Practices, cont.</vt:lpstr>
      <vt:lpstr>Questions?</vt:lpstr>
    </vt:vector>
  </TitlesOfParts>
  <Company>Macalester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Responsibility Discrimination</dc:title>
  <dc:creator>Jenny Ledig</dc:creator>
  <cp:lastModifiedBy>Cassie C. Navarro</cp:lastModifiedBy>
  <cp:revision>132</cp:revision>
  <cp:lastPrinted>2016-02-16T19:24:08Z</cp:lastPrinted>
  <dcterms:created xsi:type="dcterms:W3CDTF">2011-05-23T11:03:01Z</dcterms:created>
  <dcterms:modified xsi:type="dcterms:W3CDTF">2016-02-17T17:47:24Z</dcterms:modified>
</cp:coreProperties>
</file>