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5143500" type="screen16x9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1pPr>
    <a:lvl2pPr algn="l" rtl="0" fontAlgn="base" hangingPunct="0">
      <a:spcBef>
        <a:spcPct val="0"/>
      </a:spcBef>
      <a:spcAft>
        <a:spcPct val="0"/>
      </a:spcAft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2pPr>
    <a:lvl3pPr algn="l" rtl="0" fontAlgn="base" hangingPunct="0">
      <a:spcBef>
        <a:spcPct val="0"/>
      </a:spcBef>
      <a:spcAft>
        <a:spcPct val="0"/>
      </a:spcAft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3pPr>
    <a:lvl4pPr algn="l" rtl="0" fontAlgn="base" hangingPunct="0">
      <a:spcBef>
        <a:spcPct val="0"/>
      </a:spcBef>
      <a:spcAft>
        <a:spcPct val="0"/>
      </a:spcAft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4pPr>
    <a:lvl5pPr algn="l" rtl="0" fontAlgn="base" hangingPunct="0">
      <a:spcBef>
        <a:spcPct val="0"/>
      </a:spcBef>
      <a:spcAft>
        <a:spcPct val="0"/>
      </a:spcAft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5pPr>
    <a:lvl6pPr marL="2286000" algn="l" defTabSz="457200" rtl="0" eaLnBrk="1" latinLnBrk="0" hangingPunct="1"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6pPr>
    <a:lvl7pPr marL="2743200" algn="l" defTabSz="457200" rtl="0" eaLnBrk="1" latinLnBrk="0" hangingPunct="1"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7pPr>
    <a:lvl8pPr marL="3200400" algn="l" defTabSz="457200" rtl="0" eaLnBrk="1" latinLnBrk="0" hangingPunct="1"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8pPr>
    <a:lvl9pPr marL="3657600" algn="l" defTabSz="457200" rtl="0" eaLnBrk="1" latinLnBrk="0" hangingPunct="1">
      <a:defRPr sz="1400" kern="1200">
        <a:solidFill>
          <a:srgbClr val="00FDC8"/>
        </a:solidFill>
        <a:latin typeface="Arial" charset="0"/>
        <a:ea typeface="ＭＳ Ｐゴシック" charset="0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46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Rectangle 2"/>
          <p:cNvSpPr>
            <a:spLocks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>
                <a:sym typeface="Avenir Roman" charset="0"/>
              </a:rPr>
              <a:t>Second level</a:t>
            </a:r>
          </a:p>
          <a:p>
            <a:pPr lvl="2"/>
            <a:r>
              <a:rPr lang="en-US">
                <a:sym typeface="Avenir Roman" charset="0"/>
              </a:rPr>
              <a:t>Third level</a:t>
            </a:r>
          </a:p>
          <a:p>
            <a:pPr lvl="3"/>
            <a:r>
              <a:rPr lang="en-US">
                <a:sym typeface="Avenir Roman" charset="0"/>
              </a:rPr>
              <a:t>Fourth level</a:t>
            </a:r>
          </a:p>
          <a:p>
            <a:pPr lvl="4"/>
            <a:r>
              <a:rPr lang="en-US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290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ＭＳ Ｐゴシック" charset="0"/>
        <a:cs typeface="Avenir Roman" charset="0"/>
        <a:sym typeface="Avenir Roman" charset="0"/>
      </a:defRPr>
    </a:lvl1pPr>
    <a:lvl2pPr indent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indent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indent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indent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8194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What do you think it means?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3314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Other tips?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5362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What do you think it means?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7410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What do you think it means, generally? Examples?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4578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What do you think it means?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8674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sz="1800"/>
              <a:t>What do you think it means?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0722" name="Rectangle 2"/>
          <p:cNvSpPr>
            <a:spLocks noChangeArrowheads="1"/>
          </p:cNvSpPr>
          <p:nvPr>
            <p:ph type="body" sz="quarter" idx="1"/>
          </p:nvPr>
        </p:nvSpPr>
        <p:spPr/>
        <p:txBody>
          <a:bodyPr/>
          <a:lstStyle/>
          <a:p>
            <a:pPr defTabSz="914400">
              <a:lnSpc>
                <a:spcPct val="115000"/>
              </a:lnSpc>
              <a:spcBef>
                <a:spcPts val="1600"/>
              </a:spcBef>
            </a:pPr>
            <a:r>
              <a:rPr lang="en-US" sz="1800">
                <a:latin typeface="Times New Roman" charset="0"/>
                <a:cs typeface="Times New Roman" charset="0"/>
                <a:sym typeface="Times New Roman" charset="0"/>
              </a:rPr>
              <a:t>How many people just went </a:t>
            </a:r>
            <a:r>
              <a:rPr lang="ja-JP" altLang="en-US" sz="1800">
                <a:latin typeface="Arial"/>
                <a:cs typeface="Times New Roman" charset="0"/>
                <a:sym typeface="Times New Roman" charset="0"/>
              </a:rPr>
              <a:t>“</a:t>
            </a:r>
            <a:r>
              <a:rPr lang="en-US" sz="1800">
                <a:latin typeface="Times New Roman" charset="0"/>
                <a:cs typeface="Times New Roman" charset="0"/>
                <a:sym typeface="Times New Roman" charset="0"/>
              </a:rPr>
              <a:t>oh no, this sounds really familiar.</a:t>
            </a:r>
            <a:r>
              <a:rPr lang="ja-JP" altLang="en-US" sz="1800">
                <a:latin typeface="Arial"/>
                <a:cs typeface="Times New Roman" charset="0"/>
                <a:sym typeface="Times New Roman" charset="0"/>
              </a:rPr>
              <a:t>”</a:t>
            </a:r>
            <a:r>
              <a:rPr lang="en-US" sz="1800">
                <a:latin typeface="Times New Roman" charset="0"/>
                <a:cs typeface="Times New Roman" charset="0"/>
                <a:sym typeface="Times New Roman" charset="0"/>
              </a:rPr>
              <a:t>?</a:t>
            </a:r>
            <a:endParaRPr 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1950A6-77C3-F74D-A107-4FBE1C714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8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5DB1F-4FD1-024E-9432-A550E0A39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92100"/>
            <a:ext cx="2128838" cy="485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1150" y="292100"/>
            <a:ext cx="6238875" cy="485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C1C1EB-930E-4C4C-A862-AF2B020F4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0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630696-D95E-5A4D-82FF-E8CC28B7D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1D610F-72A9-0B4C-BA80-780F0305D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9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853289-0F4E-034F-BB18-92215E8F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7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B890EC-D728-444B-BD74-3450320B2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58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B1E2F0-58AE-6542-94C4-0A423E01C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62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CF37B3-73BA-7045-91CB-A90646B63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81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7E450C-44E6-1C47-97C5-DD760E96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28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0BA399-7D9B-0348-8AC0-493DD2E8C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2F4DD6-70F2-6C49-B5F9-3BBCA464A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8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F0CC25-BBBA-524D-B4AF-D0079293F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7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7BB2E4-01C0-EF44-828B-73111678D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77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25463"/>
            <a:ext cx="2057400" cy="4090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25463"/>
            <a:ext cx="6019800" cy="40909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A86A0E-2550-5A44-86B6-E21BC5D3E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89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3B1AD6-955F-1543-9B11-75D34D7B4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50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CF128B-57AE-7341-9DCD-2B5B4B352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5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C8286A-BC18-9344-BFC9-31EC7D392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9575E0-E037-2042-96D9-BFB8263B5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7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8C49B-9F2F-A441-9F0F-46794992F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728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0AEF02-81A1-5B40-BCE9-3DAF1753A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24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1F59A-7B73-BE4F-9106-923BC6CDC9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1679BB-BD5E-E246-ACA8-B14D2377E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71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BD171-C404-144C-AA8D-D20865D326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8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E3D0B8-E20F-794F-BDB9-17BA43A93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9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38BB7-28D0-1649-A9AC-986DB5F7B7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9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01688"/>
            <a:ext cx="2057400" cy="3792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1688"/>
            <a:ext cx="6019800" cy="3792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7B59EF-4DAE-D049-80F7-1737F887C9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94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0581D4-01D6-8649-9432-2EB0FA8FF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6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644E99-9A6E-EA46-AB12-1BB15C0D17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71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CC2D50-D8B1-C242-B3E8-85C50F6F3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85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1150" y="3419475"/>
            <a:ext cx="4183063" cy="164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3419475"/>
            <a:ext cx="4184650" cy="164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5414B5-FE26-724A-9EB3-C5DB3ECDE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0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2D617-AE17-7F49-9CB6-9CC9BC020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5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9478C-47ED-BE45-895E-4987F9786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1150" y="1227138"/>
            <a:ext cx="4183063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27138"/>
            <a:ext cx="418465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677E37-F9D9-8D41-9A32-C8C57F167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365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BA244F-B6A3-4149-8C66-1DFB790FC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1CCA41-9475-EC4B-86DB-E1010AE3A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4647EA-414E-194B-A53F-B45993447B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93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ED315-DBC5-C047-8F71-EE59D791F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5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53975"/>
            <a:ext cx="2128838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1150" y="53975"/>
            <a:ext cx="6238875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90BFEA-BC82-194D-9EA9-66E1C97E3E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C9B1FA-1F1A-6F43-ACF2-212F24802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409BD4-8D1F-214E-BEC3-A88F91037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4151D4-FF11-E74F-8719-80BBD4237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1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3B1C8-B440-2249-A8AF-F8977E36E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A1863D-9300-684E-AF6B-9F9F20A9B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>
            <p:ph type="title"/>
          </p:nvPr>
        </p:nvSpPr>
        <p:spPr bwMode="auto">
          <a:xfrm>
            <a:off x="311150" y="292100"/>
            <a:ext cx="8520113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 Semi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/>
          </p:cNvSpPr>
          <p:nvPr>
            <p:ph type="body" idx="1"/>
          </p:nvPr>
        </p:nvSpPr>
        <p:spPr bwMode="auto">
          <a:xfrm>
            <a:off x="311150" y="1227138"/>
            <a:ext cx="8520113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>
                <a:sym typeface="Times New Roman" charset="0"/>
              </a:rPr>
              <a:t>Second level</a:t>
            </a:r>
          </a:p>
          <a:p>
            <a:pPr lvl="2"/>
            <a:r>
              <a:rPr lang="en-US">
                <a:sym typeface="Times New Roman" charset="0"/>
              </a:rPr>
              <a:t>Third level</a:t>
            </a:r>
          </a:p>
          <a:p>
            <a:pPr lvl="3"/>
            <a:r>
              <a:rPr lang="en-US">
                <a:sym typeface="Times New Roman" charset="0"/>
              </a:rPr>
              <a:t>Fourth level</a:t>
            </a:r>
          </a:p>
          <a:p>
            <a:pPr lvl="4"/>
            <a:r>
              <a:rPr lang="en-US">
                <a:sym typeface="Times New Roman" charset="0"/>
              </a:rPr>
              <a:t>Fifth level</a:t>
            </a:r>
          </a:p>
        </p:txBody>
      </p:sp>
      <p:sp>
        <p:nvSpPr>
          <p:cNvPr id="1027" name="Rectangle 3"/>
          <p:cNvSpPr>
            <a:spLocks/>
          </p:cNvSpPr>
          <p:nvPr>
            <p:ph type="sldNum" sz="quarter" idx="2"/>
          </p:nvPr>
        </p:nvSpPr>
        <p:spPr bwMode="auto">
          <a:xfrm>
            <a:off x="8470900" y="4691063"/>
            <a:ext cx="549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Source Code Pro" charset="0"/>
                <a:cs typeface="Source Code Pro" charset="0"/>
                <a:sym typeface="Source Code Pro" charset="0"/>
              </a:defRPr>
            </a:lvl1pPr>
          </a:lstStyle>
          <a:p>
            <a:fld id="{11B5EE30-1BB1-7E48-B88A-DD4B90330E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+mj-lt"/>
          <a:ea typeface="+mj-ea"/>
          <a:cs typeface="+mj-cs"/>
          <a:sym typeface="Baskerville SemiBold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9pPr>
    </p:titleStyle>
    <p:bodyStyle>
      <a:lvl1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+mn-ea"/>
          <a:cs typeface="+mn-cs"/>
          <a:sym typeface="Times New Roman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7C7C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>
            <p:ph type="title"/>
          </p:nvPr>
        </p:nvSpPr>
        <p:spPr bwMode="auto">
          <a:xfrm>
            <a:off x="488950" y="525463"/>
            <a:ext cx="5619750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 Semi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/>
          </p:cNvSpPr>
          <p:nvPr>
            <p:ph type="sldNum" sz="quarter" idx="2"/>
          </p:nvPr>
        </p:nvSpPr>
        <p:spPr bwMode="auto">
          <a:xfrm>
            <a:off x="8470900" y="4691063"/>
            <a:ext cx="549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Source Code Pro" charset="0"/>
                <a:cs typeface="Source Code Pro" charset="0"/>
                <a:sym typeface="Source Code Pro" charset="0"/>
              </a:defRPr>
            </a:lvl1pPr>
          </a:lstStyle>
          <a:p>
            <a:fld id="{8A9FE258-8DFC-6541-A6D1-119181B232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+mj-lt"/>
          <a:ea typeface="+mj-ea"/>
          <a:cs typeface="+mj-cs"/>
          <a:sym typeface="Baskerville SemiBold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9pPr>
    </p:titleStyle>
    <p:bodyStyle>
      <a:lvl1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+mn-ea"/>
          <a:cs typeface="+mn-cs"/>
          <a:sym typeface="Times New Roman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F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title"/>
          </p:nvPr>
        </p:nvSpPr>
        <p:spPr bwMode="auto">
          <a:xfrm>
            <a:off x="2801938" y="801688"/>
            <a:ext cx="3538537" cy="3538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 Semi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/>
          </p:cNvSpPr>
          <p:nvPr>
            <p:ph type="sldNum" sz="quarter" idx="2"/>
          </p:nvPr>
        </p:nvSpPr>
        <p:spPr bwMode="auto">
          <a:xfrm>
            <a:off x="8470900" y="4691063"/>
            <a:ext cx="549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Source Code Pro" charset="0"/>
                <a:cs typeface="Source Code Pro" charset="0"/>
                <a:sym typeface="Source Code Pro" charset="0"/>
              </a:defRPr>
            </a:lvl1pPr>
          </a:lstStyle>
          <a:p>
            <a:fld id="{ABDC9110-A1A3-EA43-95EA-ADDD6989C0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+mj-lt"/>
          <a:ea typeface="+mj-ea"/>
          <a:cs typeface="+mj-cs"/>
          <a:sym typeface="Baskerville SemiBold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9pPr>
    </p:titleStyle>
    <p:bodyStyle>
      <a:lvl1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+mn-ea"/>
          <a:cs typeface="+mn-cs"/>
          <a:sym typeface="Times New Roman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F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/>
          </p:cNvSpPr>
          <p:nvPr>
            <p:ph type="title"/>
          </p:nvPr>
        </p:nvSpPr>
        <p:spPr bwMode="auto">
          <a:xfrm>
            <a:off x="311150" y="53975"/>
            <a:ext cx="8520113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 Semi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>
            <p:ph type="body" sz="half" idx="1"/>
          </p:nvPr>
        </p:nvSpPr>
        <p:spPr bwMode="auto">
          <a:xfrm>
            <a:off x="311150" y="3419475"/>
            <a:ext cx="8520113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>
                <a:sym typeface="Times New Roman" charset="0"/>
              </a:rPr>
              <a:t>Second level</a:t>
            </a:r>
          </a:p>
          <a:p>
            <a:pPr lvl="2"/>
            <a:r>
              <a:rPr lang="en-US">
                <a:sym typeface="Times New Roman" charset="0"/>
              </a:rPr>
              <a:t>Third level</a:t>
            </a:r>
          </a:p>
          <a:p>
            <a:pPr lvl="3"/>
            <a:r>
              <a:rPr lang="en-US">
                <a:sym typeface="Times New Roman" charset="0"/>
              </a:rPr>
              <a:t>Fourth level</a:t>
            </a:r>
          </a:p>
          <a:p>
            <a:pPr lvl="4"/>
            <a:r>
              <a:rPr lang="en-US">
                <a:sym typeface="Times New Roman" charset="0"/>
              </a:rPr>
              <a:t>Fifth level</a:t>
            </a:r>
          </a:p>
        </p:txBody>
      </p:sp>
      <p:sp>
        <p:nvSpPr>
          <p:cNvPr id="4100" name="Rectangle 4"/>
          <p:cNvSpPr>
            <a:spLocks/>
          </p:cNvSpPr>
          <p:nvPr>
            <p:ph type="sldNum" sz="quarter" idx="2"/>
          </p:nvPr>
        </p:nvSpPr>
        <p:spPr bwMode="auto">
          <a:xfrm>
            <a:off x="8470900" y="4691063"/>
            <a:ext cx="549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Source Code Pro" charset="0"/>
                <a:cs typeface="Source Code Pro" charset="0"/>
                <a:sym typeface="Source Code Pro" charset="0"/>
              </a:defRPr>
            </a:lvl1pPr>
          </a:lstStyle>
          <a:p>
            <a:fld id="{5090C81C-E544-E143-A0B0-76067161E1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+mj-lt"/>
          <a:ea typeface="+mj-ea"/>
          <a:cs typeface="+mj-cs"/>
          <a:sym typeface="Baskerville SemiBold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100">
          <a:solidFill>
            <a:srgbClr val="000000"/>
          </a:solidFill>
          <a:latin typeface="Baskerville SemiBold" charset="0"/>
          <a:ea typeface="ＭＳ Ｐゴシック" charset="0"/>
          <a:cs typeface="Baskerville SemiBold" charset="0"/>
          <a:sym typeface="Baskerville SemiBold" charset="0"/>
        </a:defRPr>
      </a:lvl9pPr>
    </p:titleStyle>
    <p:bodyStyle>
      <a:lvl1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+mn-ea"/>
          <a:cs typeface="+mn-cs"/>
          <a:sym typeface="Times New Roman" charset="0"/>
        </a:defRPr>
      </a:lvl1pPr>
      <a:lvl2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2pPr>
      <a:lvl3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3pPr>
      <a:lvl4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4pPr>
      <a:lvl5pPr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n-lt"/>
          <a:ea typeface="Times New Roman" charset="0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\\\ppt\slides\www.eeoc.gov" TargetMode="External"/><Relationship Id="rId4" Type="http://schemas.openxmlformats.org/officeDocument/2006/relationships/hyperlink" Target="file://localhost\\\ppt\slides\www.microaggressions.com" TargetMode="External"/><Relationship Id="rId5" Type="http://schemas.openxmlformats.org/officeDocument/2006/relationships/hyperlink" Target="file://localhost\\\ppt\slides\www.askamanager.com" TargetMode="External"/><Relationship Id="rId6" Type="http://schemas.openxmlformats.org/officeDocument/2006/relationships/hyperlink" Target="file://localhost\\\ppt\slides\www.bullyonline.org" TargetMode="External"/><Relationship Id="rId7" Type="http://schemas.openxmlformats.org/officeDocument/2006/relationships/hyperlink" Target="http://www.ucop.edu/academic-personnel-programs/_files/seminars/Tool_Recognizing_Microaggressio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\\\ppt\slides\www.webster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ctrTitle"/>
          </p:nvPr>
        </p:nvSpPr>
        <p:spPr>
          <a:xfrm>
            <a:off x="311150" y="392113"/>
            <a:ext cx="8520113" cy="2689225"/>
          </a:xfrm>
        </p:spPr>
        <p:txBody>
          <a:bodyPr/>
          <a:lstStyle/>
          <a:p>
            <a:pPr algn="ctr"/>
            <a:r>
              <a:rPr lang="en-US" sz="8000">
                <a:latin typeface="Baskerville" charset="0"/>
                <a:cs typeface="Baskerville" charset="0"/>
                <a:sym typeface="Baskerville" charset="0"/>
              </a:rPr>
              <a:t>Conflict: What is it?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subTitle" sz="quarter" idx="1"/>
          </p:nvPr>
        </p:nvSpPr>
        <p:spPr>
          <a:xfrm>
            <a:off x="311150" y="2316163"/>
            <a:ext cx="8520113" cy="706437"/>
          </a:xfrm>
        </p:spPr>
        <p:txBody>
          <a:bodyPr/>
          <a:lstStyle/>
          <a:p>
            <a:r>
              <a:rPr lang="en-US" sz="2100">
                <a:solidFill>
                  <a:schemeClr val="accent1"/>
                </a:solidFill>
                <a:latin typeface="Baskerville SemiBold" charset="0"/>
                <a:cs typeface="Baskerville SemiBold" charset="0"/>
                <a:sym typeface="Baskerville SemiBold" charset="0"/>
              </a:rPr>
              <a:t>Is it healthy? Is it legal?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177800" y="3971925"/>
            <a:ext cx="865346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5" tIns="91425" rIns="91425" bIns="91425">
            <a:spAutoFit/>
          </a:bodyPr>
          <a:lstStyle/>
          <a:p>
            <a:pPr algn="ctr"/>
            <a:r>
              <a:rPr lang="en-US" sz="15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prepared by Andi Cheney for the Performing Arts Human Resources Toolkit Series </a:t>
            </a:r>
          </a:p>
          <a:p>
            <a:pPr algn="ctr"/>
            <a:r>
              <a:rPr lang="en-US" sz="15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Workshop #5: Managing Conflict &amp; Termination on 02.19.2016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Retaliation is also illegal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pPr marL="342900" indent="-228600">
              <a:spcBef>
                <a:spcPts val="900"/>
              </a:spcBef>
            </a:pPr>
            <a:r>
              <a:rPr lang="en-US"/>
              <a:t>If enduring the offensive conduct becomes a condition of continued employment, and/or if the employer demotes, fires, harasses, or threatens/performs any adverse actions against the victim of harassment, that is call retaliation and it is illegal. </a:t>
            </a:r>
          </a:p>
          <a:p>
            <a:pPr marL="342900" indent="-228600">
              <a:spcBef>
                <a:spcPts val="900"/>
              </a:spcBef>
              <a:buFontTx/>
              <a:buChar char="-"/>
            </a:pPr>
            <a:r>
              <a:rPr lang="en-US"/>
              <a:t>Equal Employment Opportunity Commission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Sexual Harassment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pPr marL="342900" indent="-228600"/>
            <a:r>
              <a:rPr lang="en-US"/>
              <a:t>Unwelcome sexual advances, requests for sexual favors, and other verbal and physical harassment rooted in sex or gender, when its frequency or severity creates a hostile work environment or results in an adverse employment decision.</a:t>
            </a:r>
          </a:p>
          <a:p>
            <a:pPr marL="342900" indent="-228600">
              <a:buFontTx/>
              <a:buChar char="-"/>
            </a:pPr>
            <a:r>
              <a:rPr lang="en-US"/>
              <a:t>Equal Employment Opportunity Commission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Sexual Harassment &amp; the Stage</a:t>
            </a:r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093788"/>
            <a:ext cx="8520113" cy="3752850"/>
          </a:xfrm>
        </p:spPr>
        <p:txBody>
          <a:bodyPr/>
          <a:lstStyle/>
          <a:p>
            <a:pPr marL="190500" defTabSz="895350"/>
            <a:r>
              <a:rPr lang="en-US" sz="2700"/>
              <a:t>For instance:</a:t>
            </a:r>
          </a:p>
          <a:p>
            <a:pPr marL="190500" defTabSz="895350"/>
            <a:r>
              <a:rPr lang="en-US" sz="2700"/>
              <a:t>Directors hitting on actors in auditions and rehearsals</a:t>
            </a:r>
          </a:p>
          <a:p>
            <a:pPr marL="190500" defTabSz="895350"/>
            <a:r>
              <a:rPr lang="en-US" sz="2700"/>
              <a:t>Actors taking intimate scenes too far without their partner</a:t>
            </a:r>
            <a:r>
              <a:rPr lang="ja-JP" altLang="en-US" sz="2700">
                <a:latin typeface="Arial"/>
              </a:rPr>
              <a:t>’</a:t>
            </a:r>
            <a:r>
              <a:rPr lang="en-US" sz="2700"/>
              <a:t>s consent</a:t>
            </a:r>
          </a:p>
          <a:p>
            <a:pPr marL="190500" defTabSz="895350"/>
            <a:r>
              <a:rPr lang="en-US" sz="2700"/>
              <a:t>Unwarranted provocative costumes and/or nudity, or body-shaming</a:t>
            </a:r>
          </a:p>
          <a:p>
            <a:pPr marL="190500" defTabSz="895350"/>
            <a:r>
              <a:rPr lang="en-US" sz="2700"/>
              <a:t>Exploitation of children</a:t>
            </a:r>
          </a:p>
          <a:p>
            <a:pPr marL="190500" defTabSz="895350"/>
            <a:r>
              <a:rPr lang="en-US" sz="2700"/>
              <a:t>Sexual coercion in order to get a role or position</a:t>
            </a:r>
          </a:p>
          <a:p>
            <a:pPr marL="190500" defTabSz="895350"/>
            <a:r>
              <a:rPr lang="en-US" sz="2700"/>
              <a:t>Ridicule of minority stagehands/craftspeople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Just Plain Jerks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093788"/>
            <a:ext cx="8520113" cy="3613150"/>
          </a:xfrm>
        </p:spPr>
        <p:txBody>
          <a:bodyPr/>
          <a:lstStyle/>
          <a:p>
            <a:pPr marL="147638" defTabSz="831850"/>
            <a:r>
              <a:rPr lang="en-US" sz="2500"/>
              <a:t>It</a:t>
            </a:r>
            <a:r>
              <a:rPr lang="ja-JP" altLang="en-US" sz="2500">
                <a:latin typeface="Arial"/>
              </a:rPr>
              <a:t>’</a:t>
            </a:r>
            <a:r>
              <a:rPr lang="en-US" sz="2500"/>
              <a:t>s not illegal to be a jerk. Examples of legal behavior:</a:t>
            </a:r>
          </a:p>
          <a:p>
            <a:pPr marL="147638" defTabSz="831850"/>
            <a:r>
              <a:rPr lang="en-US" sz="2500"/>
              <a:t>Rewriting the script during the final dress rehearsal.</a:t>
            </a:r>
          </a:p>
          <a:p>
            <a:pPr marL="147638" defTabSz="831850"/>
            <a:r>
              <a:rPr lang="en-US" sz="2500"/>
              <a:t>Drinking heavily before/during a performance.</a:t>
            </a:r>
          </a:p>
          <a:p>
            <a:pPr marL="147638" defTabSz="831850"/>
            <a:r>
              <a:rPr lang="en-US" sz="2500"/>
              <a:t>Commissioning two designers on spec to compete for one job.</a:t>
            </a:r>
          </a:p>
          <a:p>
            <a:pPr marL="147638" defTabSz="831850"/>
            <a:r>
              <a:rPr lang="en-US" sz="2500"/>
              <a:t>Saying things like </a:t>
            </a:r>
            <a:r>
              <a:rPr lang="ja-JP" altLang="en-US" sz="2500">
                <a:latin typeface="Arial"/>
              </a:rPr>
              <a:t>“</a:t>
            </a:r>
            <a:r>
              <a:rPr lang="en-US" sz="2500"/>
              <a:t>I</a:t>
            </a:r>
            <a:r>
              <a:rPr lang="ja-JP" altLang="en-US" sz="2500">
                <a:latin typeface="Arial"/>
              </a:rPr>
              <a:t>’</a:t>
            </a:r>
            <a:r>
              <a:rPr lang="en-US" sz="2500"/>
              <a:t>d rather kill myself!</a:t>
            </a:r>
            <a:r>
              <a:rPr lang="ja-JP" altLang="en-US" sz="2500">
                <a:latin typeface="Arial"/>
              </a:rPr>
              <a:t>”</a:t>
            </a:r>
            <a:r>
              <a:rPr lang="en-US" sz="2500"/>
              <a:t> or </a:t>
            </a:r>
            <a:r>
              <a:rPr lang="ja-JP" altLang="en-US" sz="2500">
                <a:latin typeface="Arial"/>
              </a:rPr>
              <a:t>“</a:t>
            </a:r>
            <a:r>
              <a:rPr lang="en-US" sz="2500"/>
              <a:t>That</a:t>
            </a:r>
            <a:r>
              <a:rPr lang="ja-JP" altLang="en-US" sz="2500">
                <a:latin typeface="Arial"/>
              </a:rPr>
              <a:t>’</a:t>
            </a:r>
            <a:r>
              <a:rPr lang="en-US" sz="2500"/>
              <a:t>s so gay!</a:t>
            </a:r>
            <a:r>
              <a:rPr lang="ja-JP" altLang="en-US" sz="2500">
                <a:latin typeface="Arial"/>
              </a:rPr>
              <a:t>”</a:t>
            </a:r>
            <a:r>
              <a:rPr lang="en-US" sz="2500"/>
              <a:t> or </a:t>
            </a:r>
            <a:r>
              <a:rPr lang="ja-JP" altLang="en-US" sz="2500">
                <a:latin typeface="Arial"/>
              </a:rPr>
              <a:t>“</a:t>
            </a:r>
            <a:r>
              <a:rPr lang="en-US" sz="2500"/>
              <a:t>Should you be eating that?</a:t>
            </a:r>
            <a:r>
              <a:rPr lang="ja-JP" altLang="en-US" sz="2500">
                <a:latin typeface="Arial"/>
              </a:rPr>
              <a:t>”</a:t>
            </a:r>
            <a:endParaRPr lang="en-US" sz="2500"/>
          </a:p>
          <a:p>
            <a:pPr marL="147638" defTabSz="831850"/>
            <a:r>
              <a:rPr lang="en-US" sz="2500"/>
              <a:t>Enforcing physical warmups before every Board meeting</a:t>
            </a:r>
          </a:p>
          <a:p>
            <a:pPr marL="147638" algn="ctr" defTabSz="831850"/>
            <a:r>
              <a:rPr lang="en-US" sz="2600" i="1">
                <a:latin typeface="Baskerville" charset="0"/>
                <a:cs typeface="Baskerville" charset="0"/>
                <a:sym typeface="Baskerville" charset="0"/>
              </a:rPr>
              <a:t>(But just because it</a:t>
            </a:r>
            <a:r>
              <a:rPr lang="ja-JP" altLang="en-US" sz="2600" i="1">
                <a:latin typeface="Arial"/>
                <a:cs typeface="Baskerville" charset="0"/>
                <a:sym typeface="Baskerville" charset="0"/>
              </a:rPr>
              <a:t>’</a:t>
            </a:r>
            <a:r>
              <a:rPr lang="en-US" sz="2600" i="1">
                <a:latin typeface="Baskerville" charset="0"/>
                <a:cs typeface="Baskerville" charset="0"/>
                <a:sym typeface="Baskerville" charset="0"/>
              </a:rPr>
              <a:t>s not illegal doesn</a:t>
            </a:r>
            <a:r>
              <a:rPr lang="ja-JP" altLang="en-US" sz="2600" i="1">
                <a:latin typeface="Arial"/>
                <a:cs typeface="Baskerville" charset="0"/>
                <a:sym typeface="Baskerville" charset="0"/>
              </a:rPr>
              <a:t>’</a:t>
            </a:r>
            <a:r>
              <a:rPr lang="en-US" sz="2600" i="1">
                <a:latin typeface="Baskerville" charset="0"/>
                <a:cs typeface="Baskerville" charset="0"/>
                <a:sym typeface="Baskerville" charset="0"/>
              </a:rPr>
              <a:t>t mean you can</a:t>
            </a:r>
            <a:r>
              <a:rPr lang="ja-JP" altLang="en-US" sz="2600" i="1">
                <a:latin typeface="Arial"/>
                <a:cs typeface="Baskerville" charset="0"/>
                <a:sym typeface="Baskerville" charset="0"/>
              </a:rPr>
              <a:t>’</a:t>
            </a:r>
            <a:r>
              <a:rPr lang="en-US" sz="2600" i="1">
                <a:latin typeface="Baskerville" charset="0"/>
                <a:cs typeface="Baskerville" charset="0"/>
                <a:sym typeface="Baskerville" charset="0"/>
              </a:rPr>
              <a:t>t reprimand or fire someone for appallingly bad behavior.)</a:t>
            </a:r>
            <a:endParaRPr lang="en-US" sz="2600">
              <a:latin typeface="Baskerville" charset="0"/>
              <a:cs typeface="Baskerville" charset="0"/>
              <a:sym typeface="Baskerville" charset="0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xfrm>
            <a:off x="2111375" y="801688"/>
            <a:ext cx="5270500" cy="3538537"/>
          </a:xfrm>
        </p:spPr>
        <p:txBody>
          <a:bodyPr/>
          <a:lstStyle/>
          <a:p>
            <a:pPr algn="ctr"/>
            <a:r>
              <a:rPr lang="en-US" sz="4800"/>
              <a:t>Microaggressions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pPr defTabSz="666750"/>
            <a:r>
              <a:rPr lang="en-US" sz="2900"/>
              <a:t>Microaggressions - </a:t>
            </a:r>
            <a:r>
              <a:rPr lang="en-US" sz="2900">
                <a:solidFill>
                  <a:srgbClr val="666666"/>
                </a:solidFill>
              </a:rPr>
              <a:t>Death by one thousand cuts</a:t>
            </a:r>
            <a:endParaRPr lang="en-US" sz="2900"/>
          </a:p>
        </p:txBody>
      </p:sp>
      <p:sp>
        <p:nvSpPr>
          <p:cNvPr id="25602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pPr defTabSz="895350"/>
            <a:r>
              <a:rPr lang="en-US" sz="2700"/>
              <a:t>Brief and commonplace daily verbal, behavioral, or environmental indignities, whether intentional or unintentional, that communicate hostile, derogatory, or negative slights and insults toward members of non-dominant status.</a:t>
            </a:r>
          </a:p>
          <a:p>
            <a:pPr defTabSz="895350"/>
            <a:r>
              <a:rPr lang="en-US" sz="2700"/>
              <a:t>As opposed to </a:t>
            </a:r>
            <a:r>
              <a:rPr lang="ja-JP" altLang="en-US" sz="2700">
                <a:latin typeface="Arial"/>
              </a:rPr>
              <a:t>“</a:t>
            </a:r>
            <a:r>
              <a:rPr lang="en-US" sz="2700"/>
              <a:t>macroaggressions,</a:t>
            </a:r>
            <a:r>
              <a:rPr lang="ja-JP" altLang="en-US" sz="2700">
                <a:latin typeface="Arial"/>
              </a:rPr>
              <a:t>”</a:t>
            </a:r>
            <a:r>
              <a:rPr lang="en-US" sz="2700"/>
              <a:t> which tend to fall in the realm of illegal activities like assault, sexual coercion, blackmail, overt bigotry, etc.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Examples of Microaggressions</a:t>
            </a:r>
          </a:p>
        </p:txBody>
      </p:sp>
      <p:sp>
        <p:nvSpPr>
          <p:cNvPr id="26626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093788"/>
            <a:ext cx="8520113" cy="3629025"/>
          </a:xfrm>
        </p:spPr>
        <p:txBody>
          <a:bodyPr/>
          <a:lstStyle/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You speak English very well!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 can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t believe you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re good at math!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Can we call you something else? I can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t pronounce that name.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 like working with X, I just wish they weren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t so loud/they spoke up more.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Your husband is a lucky man!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	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You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re white on the inside.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 just assumed you worked in maintenance.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   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m not racist, but…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Has anyone ever told you you look just like [celebrity of color]?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algn="ctr" defTabSz="822325">
              <a:lnSpc>
                <a:spcPct val="15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No, where are you really from?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	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That is a slutty outfit.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xfrm>
            <a:off x="2801938" y="801688"/>
            <a:ext cx="4052887" cy="3538537"/>
          </a:xfrm>
        </p:spPr>
        <p:txBody>
          <a:bodyPr/>
          <a:lstStyle/>
          <a:p>
            <a:pPr algn="ctr"/>
            <a:r>
              <a:rPr lang="en-US" sz="7200"/>
              <a:t>Bullying</a:t>
            </a:r>
            <a:endParaRPr lang="en-US" sz="48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Bullying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016000"/>
            <a:ext cx="8520113" cy="3513138"/>
          </a:xfrm>
        </p:spPr>
        <p:txBody>
          <a:bodyPr/>
          <a:lstStyle/>
          <a:p>
            <a:pPr defTabSz="868363"/>
            <a:r>
              <a:rPr lang="en-US" sz="2600"/>
              <a:t>Bullying is unwanted, aggressive behavior rooted in an imbalance of power and occurring for a period of time.</a:t>
            </a:r>
          </a:p>
          <a:p>
            <a:pPr defTabSz="868363"/>
            <a:r>
              <a:rPr lang="en-US" sz="2600"/>
              <a:t>Bullying is often a displacement behavior wherein the bully aggressively projects feelings of inadequacy onto others through control, subjugation, isolation, and often elimination.</a:t>
            </a:r>
          </a:p>
          <a:p>
            <a:pPr defTabSz="868363"/>
            <a:r>
              <a:rPr lang="en-US" sz="2600"/>
              <a:t>Bullying is sustained by denial of responsibility and a climate of fear.</a:t>
            </a:r>
          </a:p>
          <a:p>
            <a:pPr defTabSz="868363"/>
            <a:r>
              <a:rPr lang="en-US" sz="2600"/>
              <a:t>Bullying is bad behavior, but it isn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t necessarily illegal.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Types of Bullying</a:t>
            </a:r>
          </a:p>
        </p:txBody>
      </p:sp>
      <p:sp>
        <p:nvSpPr>
          <p:cNvPr id="31746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446462"/>
          </a:xfrm>
        </p:spPr>
        <p:txBody>
          <a:bodyPr/>
          <a:lstStyle/>
          <a:p>
            <a:pPr marL="322263" indent="-198438" defTabSz="895350"/>
            <a:r>
              <a:rPr lang="en-US" sz="2000"/>
              <a:t>Pressure bullying - you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ve got a grant deadline and you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re blaming everyone around you for being behind</a:t>
            </a:r>
          </a:p>
          <a:p>
            <a:pPr marL="322263" indent="-198438" defTabSz="895350"/>
            <a:r>
              <a:rPr lang="en-US" sz="2000"/>
              <a:t>Organizational bullying -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good luck finding work after this! I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ll blacklist you!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marL="322263" indent="-198438" defTabSz="895350"/>
            <a:r>
              <a:rPr lang="en-US" sz="2000"/>
              <a:t>Institutional bullying -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we all work 60 hour weeks and no one else complains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marL="322263" indent="-198438" defTabSz="895350"/>
            <a:r>
              <a:rPr lang="en-US" sz="2000"/>
              <a:t>Secondary bullying - those bullies are making you lash out the same way</a:t>
            </a:r>
          </a:p>
          <a:p>
            <a:pPr marL="322263" indent="-198438" defTabSz="895350"/>
            <a:r>
              <a:rPr lang="en-US" sz="2000"/>
              <a:t>Regulation/legal bullying -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rules-lawyering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regardless of appropriateness, threatening to involve law to punish a person</a:t>
            </a:r>
          </a:p>
          <a:p>
            <a:pPr marL="322263" indent="-198438" defTabSz="895350"/>
            <a:r>
              <a:rPr lang="en-US" sz="2000"/>
              <a:t>Residual bullying - all the bad habits that remain once the primary bully has left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2801938" y="801688"/>
            <a:ext cx="4097337" cy="3538537"/>
          </a:xfrm>
        </p:spPr>
        <p:txBody>
          <a:bodyPr/>
          <a:lstStyle/>
          <a:p>
            <a:pPr algn="ctr"/>
            <a:r>
              <a:rPr lang="en-US" sz="7200"/>
              <a:t>Conflict</a:t>
            </a:r>
            <a:endParaRPr lang="en-US" sz="48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xfrm>
            <a:off x="255588" y="525463"/>
            <a:ext cx="8647112" cy="4090987"/>
          </a:xfrm>
        </p:spPr>
        <p:txBody>
          <a:bodyPr/>
          <a:lstStyle/>
          <a:p>
            <a:pPr algn="r" defTabSz="822325"/>
            <a:r>
              <a:rPr lang="en-US" sz="5400">
                <a:solidFill>
                  <a:srgbClr val="FFFFFF"/>
                </a:solidFill>
              </a:rPr>
              <a:t>Questions about Definitions?</a:t>
            </a:r>
            <a:br>
              <a:rPr lang="en-US" sz="5400">
                <a:solidFill>
                  <a:srgbClr val="FFFFFF"/>
                </a:solidFill>
              </a:rPr>
            </a:br>
            <a:r>
              <a:rPr lang="en-US" sz="5400">
                <a:solidFill>
                  <a:srgbClr val="FFFFFF"/>
                </a:solidFill>
              </a:rPr>
              <a:t/>
            </a:r>
            <a:br>
              <a:rPr lang="en-US" sz="5400">
                <a:solidFill>
                  <a:srgbClr val="FFFFFF"/>
                </a:solidFill>
              </a:rPr>
            </a:br>
            <a:r>
              <a:rPr lang="en-US" sz="5400">
                <a:solidFill>
                  <a:srgbClr val="FFFFFF"/>
                </a:solidFill>
              </a:rPr>
              <a:t>Ready for some Scenarios &amp; Discussion?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2" action="ppaction://hlinkfile"/>
              </a:rPr>
              <a:t>www.websters.com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3" action="ppaction://hlinkfile"/>
              </a:rPr>
              <a:t>www.eeoc.gov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4" action="ppaction://hlinkfile"/>
              </a:rPr>
              <a:t>www.microaggressions.com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5" action="ppaction://hlinkfile"/>
              </a:rPr>
              <a:t>www.askamanager.com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6" action="ppaction://hlinkfile"/>
              </a:rPr>
              <a:t>www.bullyonline.org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>
                <a:solidFill>
                  <a:srgbClr val="DB4437"/>
                </a:solidFill>
                <a:hlinkClick r:id="rId7"/>
              </a:rPr>
              <a:t>http://www.ucop.edu/academic-personnel-programs/_files/seminars/Tool_Recognizing_Microaggressions.pdf</a:t>
            </a:r>
            <a:endParaRPr lang="en-US" sz="1900"/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/>
              <a:t>Bullying in the Arts</a:t>
            </a:r>
            <a:r>
              <a:rPr lang="en-US" sz="1900"/>
              <a:t> by Anne-Marie Quigg</a:t>
            </a:r>
          </a:p>
          <a:p>
            <a:pPr marL="222250" indent="-125413" defTabSz="639763">
              <a:spcBef>
                <a:spcPts val="700"/>
              </a:spcBef>
            </a:pPr>
            <a:r>
              <a:rPr lang="en-US" sz="1900" u="sng"/>
              <a:t>For Your Improvement: Competencies Development Guide</a:t>
            </a:r>
            <a:r>
              <a:rPr lang="en-US" sz="1900"/>
              <a:t> by Korn Ferry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xfrm>
            <a:off x="311150" y="203200"/>
            <a:ext cx="8520113" cy="800100"/>
          </a:xfrm>
        </p:spPr>
        <p:txBody>
          <a:bodyPr/>
          <a:lstStyle/>
          <a:p>
            <a:r>
              <a:rPr lang="en-US"/>
              <a:t>Conflict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900113"/>
            <a:ext cx="8520113" cy="3341687"/>
          </a:xfrm>
        </p:spPr>
        <p:txBody>
          <a:bodyPr/>
          <a:lstStyle/>
          <a:p>
            <a:pPr defTabSz="785813"/>
            <a:r>
              <a:rPr lang="en-US" sz="2400"/>
              <a:t>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a noun! -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solidFill>
                  <a:srgbClr val="222222"/>
                </a:solidFill>
              </a:rPr>
              <a:t>a serious disagreement or argument, typically a protracted one.</a:t>
            </a:r>
            <a:r>
              <a:rPr lang="ja-JP" altLang="en-US" sz="2400">
                <a:solidFill>
                  <a:srgbClr val="222222"/>
                </a:solidFill>
                <a:latin typeface="Arial"/>
              </a:rPr>
              <a:t>”</a:t>
            </a:r>
            <a:r>
              <a:rPr lang="en-US" sz="2400">
                <a:solidFill>
                  <a:srgbClr val="222222"/>
                </a:solidFill>
              </a:rPr>
              <a:t> - Webster</a:t>
            </a:r>
            <a:r>
              <a:rPr lang="ja-JP" altLang="en-US" sz="2400">
                <a:solidFill>
                  <a:srgbClr val="222222"/>
                </a:solidFill>
                <a:latin typeface="Arial"/>
              </a:rPr>
              <a:t>’</a:t>
            </a:r>
            <a:r>
              <a:rPr lang="en-US" sz="2400">
                <a:solidFill>
                  <a:srgbClr val="222222"/>
                </a:solidFill>
              </a:rPr>
              <a:t>s</a:t>
            </a:r>
          </a:p>
          <a:p>
            <a:pPr defTabSz="785813"/>
            <a:endParaRPr lang="en-US" sz="2400">
              <a:solidFill>
                <a:srgbClr val="222222"/>
              </a:solidFill>
            </a:endParaRPr>
          </a:p>
          <a:p>
            <a:pPr defTabSz="785813"/>
            <a:r>
              <a:rPr lang="en-US" sz="2400"/>
              <a:t>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a verb! -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solidFill>
                  <a:srgbClr val="222222"/>
                </a:solidFill>
              </a:rPr>
              <a:t>be incompatible or at variance; clash.</a:t>
            </a:r>
            <a:r>
              <a:rPr lang="ja-JP" altLang="en-US" sz="2400">
                <a:solidFill>
                  <a:srgbClr val="222222"/>
                </a:solidFill>
                <a:latin typeface="Arial"/>
              </a:rPr>
              <a:t>”</a:t>
            </a:r>
            <a:r>
              <a:rPr lang="en-US" sz="2400">
                <a:solidFill>
                  <a:srgbClr val="222222"/>
                </a:solidFill>
              </a:rPr>
              <a:t> - Webster</a:t>
            </a:r>
            <a:r>
              <a:rPr lang="ja-JP" altLang="en-US" sz="2400">
                <a:solidFill>
                  <a:srgbClr val="222222"/>
                </a:solidFill>
                <a:latin typeface="Arial"/>
              </a:rPr>
              <a:t>’</a:t>
            </a:r>
            <a:r>
              <a:rPr lang="en-US" sz="2400">
                <a:solidFill>
                  <a:srgbClr val="222222"/>
                </a:solidFill>
              </a:rPr>
              <a:t>s</a:t>
            </a:r>
          </a:p>
          <a:p>
            <a:pPr defTabSz="785813"/>
            <a:endParaRPr lang="en-US" sz="2400">
              <a:solidFill>
                <a:srgbClr val="222222"/>
              </a:solidFill>
            </a:endParaRPr>
          </a:p>
          <a:p>
            <a:pPr defTabSz="785813"/>
            <a:r>
              <a:rPr lang="en-US" sz="2400"/>
              <a:t>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an inevitability!</a:t>
            </a:r>
          </a:p>
          <a:p>
            <a:pPr defTabSz="785813"/>
            <a:endParaRPr lang="en-US" sz="2400"/>
          </a:p>
          <a:p>
            <a:pPr defTabSz="785813"/>
            <a:r>
              <a:rPr lang="ja-JP" altLang="en-US" sz="2400">
                <a:latin typeface="Arial"/>
              </a:rPr>
              <a:t>“</a:t>
            </a:r>
            <a:r>
              <a:rPr lang="en-US" sz="2400"/>
              <a:t>No way will you agree with everyone all the time. </a:t>
            </a:r>
          </a:p>
          <a:p>
            <a:pPr defTabSz="785813"/>
            <a:r>
              <a:rPr lang="en-US" sz="2400"/>
              <a:t>So you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d better learn to deal with it.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- Mom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Seriously, Count to Ten.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pPr defTabSz="895350"/>
            <a:r>
              <a:rPr lang="en-US" sz="2700"/>
              <a:t>The brain interprets conflict as a threat, activating the emotional part of the brain and causing increased heart rate, breathing, and temperature change. Cortisol triggers the fight, flight, or freeze response.</a:t>
            </a:r>
          </a:p>
          <a:p>
            <a:pPr defTabSz="895350"/>
            <a:endParaRPr lang="en-US" sz="2700"/>
          </a:p>
          <a:p>
            <a:pPr defTabSz="895350"/>
            <a:r>
              <a:rPr lang="en-US" sz="2700"/>
              <a:t>When you are aware of what is happening, when you name the conflict and the emotional response, you may be able to regain control.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3905250" cy="801688"/>
          </a:xfrm>
        </p:spPr>
        <p:txBody>
          <a:bodyPr/>
          <a:lstStyle/>
          <a:p>
            <a:pPr defTabSz="566738"/>
            <a:r>
              <a:rPr lang="en-US" sz="2400"/>
              <a:t>Signs of Healthy Conflict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sz="half" idx="1"/>
          </p:nvPr>
        </p:nvSpPr>
        <p:spPr>
          <a:xfrm>
            <a:off x="311150" y="1093788"/>
            <a:ext cx="3998913" cy="3340100"/>
          </a:xfrm>
        </p:spPr>
        <p:txBody>
          <a:bodyPr/>
          <a:lstStyle/>
          <a:p>
            <a:pPr marL="228600"/>
            <a:r>
              <a:rPr lang="en-US" sz="2000"/>
              <a:t>Mutual respect</a:t>
            </a:r>
          </a:p>
          <a:p>
            <a:pPr marL="228600"/>
            <a:r>
              <a:rPr lang="en-US" sz="2000"/>
              <a:t>Productive goals</a:t>
            </a:r>
          </a:p>
          <a:p>
            <a:pPr marL="228600"/>
            <a:r>
              <a:rPr lang="en-US" sz="2000"/>
              <a:t>Active/deep listening</a:t>
            </a:r>
          </a:p>
          <a:p>
            <a:pPr marL="228600"/>
            <a:r>
              <a:rPr lang="en-US" sz="2000"/>
              <a:t>Debate</a:t>
            </a:r>
          </a:p>
          <a:p>
            <a:pPr marL="228600"/>
            <a:r>
              <a:rPr lang="en-US" sz="2000"/>
              <a:t>Disagreement</a:t>
            </a:r>
          </a:p>
          <a:p>
            <a:pPr marL="228600"/>
            <a:r>
              <a:rPr lang="en-US" sz="2000"/>
              <a:t>Critical thinking</a:t>
            </a:r>
          </a:p>
          <a:p>
            <a:pPr marL="228600"/>
            <a:r>
              <a:rPr lang="en-US" sz="2000"/>
              <a:t>Self-studying/reflection</a:t>
            </a:r>
          </a:p>
          <a:p>
            <a:pPr marL="228600"/>
            <a:r>
              <a:rPr lang="en-US" sz="2000"/>
              <a:t>Common ground</a:t>
            </a:r>
          </a:p>
          <a:p>
            <a:pPr marL="228600"/>
            <a:r>
              <a:rPr lang="en-US" sz="2000"/>
              <a:t>Patience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832350" y="1093788"/>
            <a:ext cx="3998913" cy="29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5" tIns="91425" rIns="91425" bIns="91425">
            <a:spAutoFit/>
          </a:bodyPr>
          <a:lstStyle/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Personal attacks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Passive Aggression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Bullying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Harassment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Taking sides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Avoidance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Defensiveness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Enabling</a:t>
            </a:r>
          </a:p>
          <a:p>
            <a:pPr marL="228600"/>
            <a:r>
              <a:rPr lang="en-US" sz="19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Anger/resentment continues after decision reached</a:t>
            </a: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4310063" y="292100"/>
            <a:ext cx="43815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5" tIns="91425" rIns="91425" bIns="91425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Baskerville SemiBold" charset="0"/>
                <a:cs typeface="Baskerville SemiBold" charset="0"/>
                <a:sym typeface="Baskerville SemiBold" charset="0"/>
              </a:rPr>
              <a:t>Signs of Unhealthy Conflict</a:t>
            </a:r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674688" y="4160838"/>
            <a:ext cx="7793037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5" tIns="91425" rIns="91425" bIns="91425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Baskerville" charset="0"/>
                <a:cs typeface="Baskerville" charset="0"/>
                <a:sym typeface="Baskerville" charset="0"/>
              </a:rPr>
              <a:t>Managed well, conflict can lead to improved collaboration.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10063" y="292100"/>
            <a:ext cx="22225" cy="3492500"/>
          </a:xfrm>
          <a:prstGeom prst="line">
            <a:avLst/>
          </a:prstGeom>
          <a:noFill/>
          <a:ln w="38100" cap="flat" cmpd="sng">
            <a:solidFill>
              <a:srgbClr val="00FDC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pPr defTabSz="457200"/>
            <a:endParaRPr lang="en-US" sz="1200">
              <a:solidFill>
                <a:srgbClr val="000000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 sz="4000"/>
              <a:t>Encouraging Healthy Conflict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sz="half" idx="1"/>
          </p:nvPr>
        </p:nvSpPr>
        <p:spPr>
          <a:xfrm>
            <a:off x="311150" y="1227138"/>
            <a:ext cx="3998913" cy="3341687"/>
          </a:xfrm>
        </p:spPr>
        <p:txBody>
          <a:bodyPr/>
          <a:lstStyle/>
          <a:p>
            <a:pPr marL="214313" defTabSz="858838">
              <a:spcBef>
                <a:spcPts val="900"/>
              </a:spcBef>
            </a:pPr>
            <a:r>
              <a:rPr lang="en-US" sz="2600"/>
              <a:t>Yes, encourage conflict! Use it productively.</a:t>
            </a:r>
          </a:p>
          <a:p>
            <a:pPr marL="214313" defTabSz="858838">
              <a:spcBef>
                <a:spcPts val="900"/>
              </a:spcBef>
            </a:pPr>
            <a:r>
              <a:rPr lang="en-US" sz="2600"/>
              <a:t>Brainstorm lots of sides to the issue, not just two.</a:t>
            </a:r>
          </a:p>
          <a:p>
            <a:pPr marL="214313" defTabSz="858838">
              <a:spcBef>
                <a:spcPts val="900"/>
              </a:spcBef>
            </a:pPr>
            <a:r>
              <a:rPr lang="en-US" sz="2600"/>
              <a:t>Ask lots of questions.</a:t>
            </a:r>
          </a:p>
          <a:p>
            <a:pPr marL="214313" defTabSz="858838">
              <a:spcBef>
                <a:spcPts val="900"/>
              </a:spcBef>
            </a:pPr>
            <a:r>
              <a:rPr lang="en-US" sz="2600"/>
              <a:t>Check your own language.</a:t>
            </a:r>
          </a:p>
          <a:p>
            <a:pPr marL="214313" defTabSz="858838">
              <a:spcBef>
                <a:spcPts val="900"/>
              </a:spcBef>
            </a:pPr>
            <a:r>
              <a:rPr lang="en-US" sz="2600"/>
              <a:t>Slow down.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832350" y="1227138"/>
            <a:ext cx="3998913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5" tIns="91425" rIns="91425" bIns="91425">
            <a:spAutoFit/>
          </a:bodyPr>
          <a:lstStyle/>
          <a:p>
            <a:pPr marL="228600">
              <a:spcBef>
                <a:spcPts val="1000"/>
              </a:spcBef>
            </a:pPr>
            <a:r>
              <a:rPr lang="en-US" sz="21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Redirect personal attacks as attacks on the problem.</a:t>
            </a:r>
          </a:p>
          <a:p>
            <a:pPr marL="228600">
              <a:spcBef>
                <a:spcPts val="1000"/>
              </a:spcBef>
            </a:pPr>
            <a:r>
              <a:rPr lang="en-US" sz="21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Watch for triggers that set you and your colleagues off and work to redirect your responses to them.</a:t>
            </a:r>
          </a:p>
          <a:p>
            <a:pPr marL="228600">
              <a:spcBef>
                <a:spcPts val="1000"/>
              </a:spcBef>
            </a:pPr>
            <a:r>
              <a:rPr lang="en-US" sz="21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Acknowledge the points of agreement.</a:t>
            </a:r>
          </a:p>
          <a:p>
            <a:pPr marL="228600">
              <a:spcBef>
                <a:spcPts val="1000"/>
              </a:spcBef>
            </a:pPr>
            <a:r>
              <a:rPr lang="en-US" sz="210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Work toward compromise.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xfrm>
            <a:off x="2078038" y="801688"/>
            <a:ext cx="5467350" cy="3538537"/>
          </a:xfrm>
        </p:spPr>
        <p:txBody>
          <a:bodyPr/>
          <a:lstStyle/>
          <a:p>
            <a:pPr algn="ctr"/>
            <a:r>
              <a:rPr lang="en-US" sz="7200"/>
              <a:t>Harassment</a:t>
            </a:r>
            <a:endParaRPr lang="en-US" sz="48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Harassment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1227138"/>
            <a:ext cx="8520113" cy="3341687"/>
          </a:xfrm>
        </p:spPr>
        <p:txBody>
          <a:bodyPr/>
          <a:lstStyle/>
          <a:p>
            <a:r>
              <a:rPr lang="en-US"/>
              <a:t>Aggressive pressure or intimidation.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xfrm>
            <a:off x="311150" y="292100"/>
            <a:ext cx="8520113" cy="801688"/>
          </a:xfrm>
        </p:spPr>
        <p:txBody>
          <a:bodyPr/>
          <a:lstStyle/>
          <a:p>
            <a:r>
              <a:rPr lang="en-US"/>
              <a:t>Illegal Harassment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xfrm>
            <a:off x="311150" y="900113"/>
            <a:ext cx="8520113" cy="3341687"/>
          </a:xfrm>
        </p:spPr>
        <p:txBody>
          <a:bodyPr/>
          <a:lstStyle/>
          <a:p>
            <a:pPr defTabSz="676275">
              <a:spcBef>
                <a:spcPts val="600"/>
              </a:spcBef>
            </a:pPr>
            <a:r>
              <a:rPr lang="en-US" sz="2000"/>
              <a:t>Harassment is a form of employment discrimination that violates Title VII of the Civil Rights Act, the Age Discrimination in Employment Act (ADEA), and/or the Americans with Disabilities Act (ADA). Harassment is unwelcome conduct that is based on race, color, religion, sex (including pregnancy), national origin, age (40 or older), disability or genetic information. </a:t>
            </a:r>
          </a:p>
          <a:p>
            <a:pPr defTabSz="676275">
              <a:spcBef>
                <a:spcPts val="600"/>
              </a:spcBef>
            </a:pPr>
            <a:r>
              <a:rPr lang="en-US" sz="2000"/>
              <a:t>Harassment is illegal when the conduct is severe or pervasive enough to create a work environment that a reasonable person would consider intimidating, hostile, or abusive.</a:t>
            </a:r>
          </a:p>
          <a:p>
            <a:pPr defTabSz="676275">
              <a:spcBef>
                <a:spcPts val="600"/>
              </a:spcBef>
            </a:pPr>
            <a:r>
              <a:rPr lang="en-US" sz="2000"/>
              <a:t>- Equal Employment Opportunity Commission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">
      <a:dk1>
        <a:srgbClr val="00FDC8"/>
      </a:dk1>
      <a:lt1>
        <a:srgbClr val="00FDC8"/>
      </a:lt1>
      <a:dk2>
        <a:srgbClr val="535353"/>
      </a:dk2>
      <a:lt2>
        <a:srgbClr val="A7A7A7"/>
      </a:lt2>
      <a:accent1>
        <a:srgbClr val="212121"/>
      </a:accent1>
      <a:accent2>
        <a:srgbClr val="455A64"/>
      </a:accent2>
      <a:accent3>
        <a:srgbClr val="AAFEE0"/>
      </a:accent3>
      <a:accent4>
        <a:srgbClr val="00D8AA"/>
      </a:accent4>
      <a:accent5>
        <a:srgbClr val="ABABAB"/>
      </a:accent5>
      <a:accent6>
        <a:srgbClr val="3E515A"/>
      </a:accent6>
      <a:hlink>
        <a:srgbClr val="0000FF"/>
      </a:hlink>
      <a:folHlink>
        <a:srgbClr val="FF00FF"/>
      </a:folHlink>
    </a:clrScheme>
    <a:fontScheme name="Default">
      <a:majorFont>
        <a:latin typeface="Baskerville SemiBold"/>
        <a:ea typeface="ＭＳ Ｐゴシック"/>
        <a:cs typeface="Baskerville SemiBold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Default - Main point">
  <a:themeElements>
    <a:clrScheme name="">
      <a:dk1>
        <a:srgbClr val="00FDC8"/>
      </a:dk1>
      <a:lt1>
        <a:srgbClr val="00FDC8"/>
      </a:lt1>
      <a:dk2>
        <a:srgbClr val="535353"/>
      </a:dk2>
      <a:lt2>
        <a:srgbClr val="A7A7A7"/>
      </a:lt2>
      <a:accent1>
        <a:srgbClr val="212121"/>
      </a:accent1>
      <a:accent2>
        <a:srgbClr val="455A64"/>
      </a:accent2>
      <a:accent3>
        <a:srgbClr val="AAFEE0"/>
      </a:accent3>
      <a:accent4>
        <a:srgbClr val="00D8AA"/>
      </a:accent4>
      <a:accent5>
        <a:srgbClr val="ABABAB"/>
      </a:accent5>
      <a:accent6>
        <a:srgbClr val="3E515A"/>
      </a:accent6>
      <a:hlink>
        <a:srgbClr val="0000FF"/>
      </a:hlink>
      <a:folHlink>
        <a:srgbClr val="FF00FF"/>
      </a:folHlink>
    </a:clrScheme>
    <a:fontScheme name="Default - Main point">
      <a:majorFont>
        <a:latin typeface="Baskerville SemiBold"/>
        <a:ea typeface="ＭＳ Ｐゴシック"/>
        <a:cs typeface="Baskerville SemiBold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Default - Section header">
  <a:themeElements>
    <a:clrScheme name="">
      <a:dk1>
        <a:srgbClr val="00FDC8"/>
      </a:dk1>
      <a:lt1>
        <a:srgbClr val="00FDC8"/>
      </a:lt1>
      <a:dk2>
        <a:srgbClr val="535353"/>
      </a:dk2>
      <a:lt2>
        <a:srgbClr val="A7A7A7"/>
      </a:lt2>
      <a:accent1>
        <a:srgbClr val="212121"/>
      </a:accent1>
      <a:accent2>
        <a:srgbClr val="455A64"/>
      </a:accent2>
      <a:accent3>
        <a:srgbClr val="AAFEE0"/>
      </a:accent3>
      <a:accent4>
        <a:srgbClr val="00D8AA"/>
      </a:accent4>
      <a:accent5>
        <a:srgbClr val="ABABAB"/>
      </a:accent5>
      <a:accent6>
        <a:srgbClr val="3E515A"/>
      </a:accent6>
      <a:hlink>
        <a:srgbClr val="0000FF"/>
      </a:hlink>
      <a:folHlink>
        <a:srgbClr val="FF00FF"/>
      </a:folHlink>
    </a:clrScheme>
    <a:fontScheme name="Default - Section header">
      <a:majorFont>
        <a:latin typeface="Baskerville SemiBold"/>
        <a:ea typeface="ＭＳ Ｐゴシック"/>
        <a:cs typeface="Baskerville SemiBold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Default - Title slide">
  <a:themeElements>
    <a:clrScheme name="">
      <a:dk1>
        <a:srgbClr val="00FDC8"/>
      </a:dk1>
      <a:lt1>
        <a:srgbClr val="00FDC8"/>
      </a:lt1>
      <a:dk2>
        <a:srgbClr val="535353"/>
      </a:dk2>
      <a:lt2>
        <a:srgbClr val="A7A7A7"/>
      </a:lt2>
      <a:accent1>
        <a:srgbClr val="212121"/>
      </a:accent1>
      <a:accent2>
        <a:srgbClr val="455A64"/>
      </a:accent2>
      <a:accent3>
        <a:srgbClr val="AAFEE0"/>
      </a:accent3>
      <a:accent4>
        <a:srgbClr val="00D8AA"/>
      </a:accent4>
      <a:accent5>
        <a:srgbClr val="ABABAB"/>
      </a:accent5>
      <a:accent6>
        <a:srgbClr val="3E515A"/>
      </a:accent6>
      <a:hlink>
        <a:srgbClr val="0000FF"/>
      </a:hlink>
      <a:folHlink>
        <a:srgbClr val="FF00FF"/>
      </a:folHlink>
    </a:clrScheme>
    <a:fontScheme name="Default - Title slide">
      <a:majorFont>
        <a:latin typeface="Baskerville SemiBold"/>
        <a:ea typeface="ＭＳ Ｐゴシック"/>
        <a:cs typeface="Baskerville SemiBold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FDC8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121"/>
      </a:accent1>
      <a:accent2>
        <a:srgbClr val="455A64"/>
      </a:accent2>
      <a:accent3>
        <a:srgbClr val="FFFFFF"/>
      </a:accent3>
      <a:accent4>
        <a:srgbClr val="000000"/>
      </a:accent4>
      <a:accent5>
        <a:srgbClr val="ABABAB"/>
      </a:accent5>
      <a:accent6>
        <a:srgbClr val="3E515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Microsoft Macintosh PowerPoint</Application>
  <PresentationFormat>On-screen Show (16:9)</PresentationFormat>
  <Paragraphs>121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Baskerville SemiBold</vt:lpstr>
      <vt:lpstr>Times New Roman</vt:lpstr>
      <vt:lpstr>Avenir Roman</vt:lpstr>
      <vt:lpstr>Source Code Pro</vt:lpstr>
      <vt:lpstr>Baskerville</vt:lpstr>
      <vt:lpstr>Helvetica</vt:lpstr>
      <vt:lpstr>Default</vt:lpstr>
      <vt:lpstr>Default - Main point</vt:lpstr>
      <vt:lpstr>Default - Section header</vt:lpstr>
      <vt:lpstr>Default - Title slide</vt:lpstr>
      <vt:lpstr>Conflict: What is it?</vt:lpstr>
      <vt:lpstr>Conflict</vt:lpstr>
      <vt:lpstr>Conflict</vt:lpstr>
      <vt:lpstr>Seriously, Count to Ten.</vt:lpstr>
      <vt:lpstr>Signs of Healthy Conflict</vt:lpstr>
      <vt:lpstr>Encouraging Healthy Conflict</vt:lpstr>
      <vt:lpstr>Harassment</vt:lpstr>
      <vt:lpstr>Harassment</vt:lpstr>
      <vt:lpstr>Illegal Harassment</vt:lpstr>
      <vt:lpstr>Retaliation is also illegal</vt:lpstr>
      <vt:lpstr>Sexual Harassment</vt:lpstr>
      <vt:lpstr>Sexual Harassment &amp; the Stage</vt:lpstr>
      <vt:lpstr>Just Plain Jerks</vt:lpstr>
      <vt:lpstr>Microaggressions</vt:lpstr>
      <vt:lpstr>Microaggressions - Death by one thousand cuts</vt:lpstr>
      <vt:lpstr>Examples of Microaggressions</vt:lpstr>
      <vt:lpstr>Bullying</vt:lpstr>
      <vt:lpstr>Bullying</vt:lpstr>
      <vt:lpstr>Types of Bullying</vt:lpstr>
      <vt:lpstr>Questions about Definitions?  Ready for some Scenarios &amp; Discussion?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Conflict: What is it?</dc:title>
  <cp:lastModifiedBy>Eric Sumangil</cp:lastModifiedBy>
  <cp:revision>1</cp:revision>
  <dcterms:modified xsi:type="dcterms:W3CDTF">2016-02-19T01:45:55Z</dcterms:modified>
</cp:coreProperties>
</file>